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44" r:id="rId1"/>
  </p:sldMasterIdLst>
  <p:notesMasterIdLst>
    <p:notesMasterId r:id="rId54"/>
  </p:notesMasterIdLst>
  <p:handoutMasterIdLst>
    <p:handoutMasterId r:id="rId55"/>
  </p:handoutMasterIdLst>
  <p:sldIdLst>
    <p:sldId id="1624" r:id="rId2"/>
    <p:sldId id="1605" r:id="rId3"/>
    <p:sldId id="1860" r:id="rId4"/>
    <p:sldId id="1934" r:id="rId5"/>
    <p:sldId id="1933" r:id="rId6"/>
    <p:sldId id="1932" r:id="rId7"/>
    <p:sldId id="1935" r:id="rId8"/>
    <p:sldId id="1868" r:id="rId9"/>
    <p:sldId id="1938" r:id="rId10"/>
    <p:sldId id="1943" r:id="rId11"/>
    <p:sldId id="1942" r:id="rId12"/>
    <p:sldId id="1973" r:id="rId13"/>
    <p:sldId id="2063" r:id="rId14"/>
    <p:sldId id="1940" r:id="rId15"/>
    <p:sldId id="1994" r:id="rId16"/>
    <p:sldId id="1998" r:id="rId17"/>
    <p:sldId id="2035" r:id="rId18"/>
    <p:sldId id="1975" r:id="rId19"/>
    <p:sldId id="1977" r:id="rId20"/>
    <p:sldId id="2002" r:id="rId21"/>
    <p:sldId id="2064" r:id="rId22"/>
    <p:sldId id="2044" r:id="rId23"/>
    <p:sldId id="2051" r:id="rId24"/>
    <p:sldId id="2014" r:id="rId25"/>
    <p:sldId id="2065" r:id="rId26"/>
    <p:sldId id="2057" r:id="rId27"/>
    <p:sldId id="2028" r:id="rId28"/>
    <p:sldId id="2011" r:id="rId29"/>
    <p:sldId id="2016" r:id="rId30"/>
    <p:sldId id="2027" r:id="rId31"/>
    <p:sldId id="2056" r:id="rId32"/>
    <p:sldId id="2017" r:id="rId33"/>
    <p:sldId id="2060" r:id="rId34"/>
    <p:sldId id="2066" r:id="rId35"/>
    <p:sldId id="2026" r:id="rId36"/>
    <p:sldId id="2022" r:id="rId37"/>
    <p:sldId id="2023" r:id="rId38"/>
    <p:sldId id="2054" r:id="rId39"/>
    <p:sldId id="2018" r:id="rId40"/>
    <p:sldId id="2059" r:id="rId41"/>
    <p:sldId id="2000" r:id="rId42"/>
    <p:sldId id="2072" r:id="rId43"/>
    <p:sldId id="2073" r:id="rId44"/>
    <p:sldId id="2070" r:id="rId45"/>
    <p:sldId id="2068" r:id="rId46"/>
    <p:sldId id="2069" r:id="rId47"/>
    <p:sldId id="2008" r:id="rId48"/>
    <p:sldId id="2050" r:id="rId49"/>
    <p:sldId id="1996" r:id="rId50"/>
    <p:sldId id="1986" r:id="rId51"/>
    <p:sldId id="1985" r:id="rId52"/>
    <p:sldId id="1997" r:id="rId5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4CCBF-448B-463C-8FC3-24EA18D96C44}" type="datetimeFigureOut">
              <a:rPr lang="it-IT" smtClean="0"/>
              <a:pPr/>
              <a:t>21/05/2020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85C4D-4C08-41B7-B1DD-55C197718F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617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EB272-DCB9-45A2-82CD-E2F34FDD00BE}" type="datetimeFigureOut">
              <a:rPr lang="it-IT" smtClean="0"/>
              <a:pPr/>
              <a:t>21/05/2020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33985-F323-40E0-9440-B6691FB455F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22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072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6DF5-E7D7-4B10-BDDF-863B220E277D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24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4E5A-69EE-451A-B80D-58C9E055D788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01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009A-4DAB-41CA-80A0-9FB4DBAA1232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94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2886100" y="2517533"/>
            <a:ext cx="3371700" cy="154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3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2886100" y="3888335"/>
            <a:ext cx="33717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3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4674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sldNum" idx="12"/>
          </p:nvPr>
        </p:nvSpPr>
        <p:spPr>
          <a:xfrm>
            <a:off x="8117983" y="557417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pPr lvl="0">
                <a:spcBef>
                  <a:spcPts val="0"/>
                </a:spcBef>
                <a:buNone/>
              </a:pPr>
              <a:t>‹N›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2C31-124C-4A5D-A89C-51921FEBC2C6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75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CA42-6485-4730-8A05-D09671929255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27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D3BD-AF14-411A-8A20-5EAEB0E94AC8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25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0CAA-F6C9-4C21-8DC7-15383EB749B2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1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6A65-4B5D-48C4-9C1A-7F8234F20B2A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26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9FC7-1AD8-45CB-B126-977601627420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70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35C1-775B-4B9B-B9F8-3AF6D6B22124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78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6D34-62CD-40FA-9259-238EE96B6282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85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9C33D-8DDC-4A7D-B93A-980909FDA0DC}" type="datetime1">
              <a:rPr lang="it-IT" smtClean="0"/>
              <a:pPr/>
              <a:t>21/05/2020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Annalisa Frigenti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50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5" r:id="rId1"/>
    <p:sldLayoutId id="2147484946" r:id="rId2"/>
    <p:sldLayoutId id="2147484947" r:id="rId3"/>
    <p:sldLayoutId id="2147484948" r:id="rId4"/>
    <p:sldLayoutId id="2147484949" r:id="rId5"/>
    <p:sldLayoutId id="2147484950" r:id="rId6"/>
    <p:sldLayoutId id="2147484951" r:id="rId7"/>
    <p:sldLayoutId id="2147484952" r:id="rId8"/>
    <p:sldLayoutId id="2147484953" r:id="rId9"/>
    <p:sldLayoutId id="2147484954" r:id="rId10"/>
    <p:sldLayoutId id="2147484955" r:id="rId11"/>
    <p:sldLayoutId id="2147484956" r:id="rId12"/>
    <p:sldLayoutId id="2147484957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6" name="Rectangle 95">
            <a:extLst>
              <a:ext uri="{FF2B5EF4-FFF2-40B4-BE49-F238E27FC236}">
                <a16:creationId xmlns="" xmlns:a16="http://schemas.microsoft.com/office/drawing/2014/main" id="{19245A10-7F37-4569-80D2-2F692931E3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8">
            <a:extLst>
              <a:ext uri="{FF2B5EF4-FFF2-40B4-BE49-F238E27FC236}">
                <a16:creationId xmlns="" xmlns:a16="http://schemas.microsoft.com/office/drawing/2014/main" id="{9267F70F-11C6-4597-9381-D0D80FC18F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804614" y="2355786"/>
            <a:ext cx="3739311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" name="Shape 411"/>
          <p:cNvSpPr txBox="1">
            <a:spLocks noGrp="1"/>
          </p:cNvSpPr>
          <p:nvPr>
            <p:ph type="ctrTitle"/>
          </p:nvPr>
        </p:nvSpPr>
        <p:spPr>
          <a:xfrm>
            <a:off x="5669859" y="2723322"/>
            <a:ext cx="2632766" cy="22367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rgbClr val="FFFFFF"/>
                </a:solidFill>
              </a:rPr>
              <a:t>DAD  e </a:t>
            </a:r>
            <a:r>
              <a:rPr lang="en-US" sz="2400" dirty="0" err="1">
                <a:solidFill>
                  <a:srgbClr val="FFFFFF"/>
                </a:solidFill>
              </a:rPr>
              <a:t>Valutazione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Annalisa </a:t>
            </a:r>
            <a:r>
              <a:rPr lang="en-US" sz="2400" dirty="0" err="1" smtClean="0">
                <a:solidFill>
                  <a:srgbClr val="FFFFFF"/>
                </a:solidFill>
              </a:rPr>
              <a:t>Frigenti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1600" dirty="0" err="1" smtClean="0">
                <a:solidFill>
                  <a:srgbClr val="FFFFFF"/>
                </a:solidFill>
              </a:rPr>
              <a:t>Dirigente</a:t>
            </a:r>
            <a:r>
              <a:rPr lang="en-US" sz="1600" dirty="0" smtClean="0">
                <a:solidFill>
                  <a:srgbClr val="FFFFFF"/>
                </a:solidFill>
              </a:rPr>
              <a:t>  </a:t>
            </a:r>
            <a:r>
              <a:rPr lang="en-US" sz="1600" dirty="0" err="1" smtClean="0">
                <a:solidFill>
                  <a:srgbClr val="FFFFFF"/>
                </a:solidFill>
              </a:rPr>
              <a:t>scolastico</a:t>
            </a:r>
            <a:r>
              <a:rPr lang="en-US" sz="1600" dirty="0" smtClean="0">
                <a:solidFill>
                  <a:srgbClr val="FFFFFF"/>
                </a:solidFill>
              </a:rPr>
              <a:t/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en-US" sz="1600" dirty="0" err="1" smtClean="0">
                <a:solidFill>
                  <a:srgbClr val="FFFFFF"/>
                </a:solidFill>
              </a:rPr>
              <a:t>Ministero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</a:rPr>
              <a:t>Istruzione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00" name="Freeform 5">
            <a:extLst>
              <a:ext uri="{FF2B5EF4-FFF2-40B4-BE49-F238E27FC236}">
                <a16:creationId xmlns="" xmlns:a16="http://schemas.microsoft.com/office/drawing/2014/main" id="{2C20A93E-E407-4683-A405-147DE26132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807336" y="1654168"/>
            <a:ext cx="616870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6">
            <a:extLst>
              <a:ext uri="{FF2B5EF4-FFF2-40B4-BE49-F238E27FC236}">
                <a16:creationId xmlns="" xmlns:a16="http://schemas.microsoft.com/office/drawing/2014/main" id="{9E8E3DD9-D235-48D9-A0EC-D6817EC84B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908390" y="1311136"/>
            <a:ext cx="515815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7">
            <a:extLst>
              <a:ext uri="{FF2B5EF4-FFF2-40B4-BE49-F238E27FC236}">
                <a16:creationId xmlns="" xmlns:a16="http://schemas.microsoft.com/office/drawing/2014/main" id="{EA83A145-578D-4A0B-94A7-AEAB2027D7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908390" y="1126737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Immagine 2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B88DF469-7400-444A-8654-0ED45F5AE8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2" r="17571"/>
          <a:stretch/>
        </p:blipFill>
        <p:spPr>
          <a:xfrm>
            <a:off x="944144" y="1120046"/>
            <a:ext cx="4226864" cy="35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elettronico, computer, portatile, sedendo&#10;&#10;Descrizione generata automaticamente">
            <a:extLst>
              <a:ext uri="{FF2B5EF4-FFF2-40B4-BE49-F238E27FC236}">
                <a16:creationId xmlns="" xmlns:a16="http://schemas.microsoft.com/office/drawing/2014/main" id="{D202D174-5C1D-43B6-960B-E82E3584D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236" y="631226"/>
            <a:ext cx="2187439" cy="1224966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63937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  <a:p>
            <a:pPr marL="0" indent="0">
              <a:lnSpc>
                <a:spcPct val="90000"/>
              </a:lnSpc>
              <a:buNone/>
            </a:pPr>
            <a:endParaRPr lang="it-IT" sz="22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 smtClean="0">
                <a:solidFill>
                  <a:srgbClr val="FF0000"/>
                </a:solidFill>
              </a:rPr>
              <a:t>Necessità </a:t>
            </a:r>
            <a:r>
              <a:rPr lang="it-IT" sz="2200" dirty="0">
                <a:solidFill>
                  <a:srgbClr val="FF0000"/>
                </a:solidFill>
              </a:rPr>
              <a:t>di rivedere l’ approccio educativo e formativo</a:t>
            </a:r>
            <a:r>
              <a:rPr lang="it-IT" sz="2200" dirty="0"/>
              <a:t>: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it-IT" sz="2200" dirty="0"/>
              <a:t>La didattica in presenza non può essere trasfusa tout court nella didattica a distanza (manca la relazione educativa, la mediazione tra docenti e pari, fondamentale per il successo degli allievi) .</a:t>
            </a:r>
          </a:p>
          <a:p>
            <a:pPr marL="0" indent="0" fontAlgn="base">
              <a:buNone/>
            </a:pPr>
            <a:endParaRPr lang="it-IT" sz="2000" dirty="0"/>
          </a:p>
          <a:p>
            <a:pPr marL="0" indent="0" fontAlgn="base">
              <a:lnSpc>
                <a:spcPct val="90000"/>
              </a:lnSpc>
              <a:buNone/>
            </a:pPr>
            <a:endParaRPr lang="it-IT" sz="2200" dirty="0"/>
          </a:p>
          <a:p>
            <a:pPr marL="0" indent="0" fontAlgn="base">
              <a:lnSpc>
                <a:spcPct val="90000"/>
              </a:lnSpc>
              <a:buNone/>
            </a:pP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10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25D207BC-C3D8-4E47-9A18-6BC078D1199E}"/>
              </a:ext>
            </a:extLst>
          </p:cNvPr>
          <p:cNvSpPr/>
          <p:nvPr/>
        </p:nvSpPr>
        <p:spPr>
          <a:xfrm>
            <a:off x="2699792" y="1099062"/>
            <a:ext cx="1933350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dirty="0" smtClean="0"/>
              <a:t>    Proposte</a:t>
            </a:r>
          </a:p>
          <a:p>
            <a:pPr>
              <a:lnSpc>
                <a:spcPct val="90000"/>
              </a:lnSpc>
            </a:pPr>
            <a:r>
              <a:rPr lang="it-IT" sz="2400" dirty="0" smtClean="0"/>
              <a:t>1) La didattica</a:t>
            </a:r>
            <a:endParaRPr lang="it-IT" sz="2400" dirty="0"/>
          </a:p>
        </p:txBody>
      </p:sp>
      <p:sp>
        <p:nvSpPr>
          <p:cNvPr id="2" name="Ovale 1"/>
          <p:cNvSpPr/>
          <p:nvPr/>
        </p:nvSpPr>
        <p:spPr>
          <a:xfrm>
            <a:off x="1043608" y="3717032"/>
            <a:ext cx="2388681" cy="79208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Nuove strategie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vale 7"/>
          <p:cNvSpPr/>
          <p:nvPr/>
        </p:nvSpPr>
        <p:spPr>
          <a:xfrm>
            <a:off x="4788024" y="4509120"/>
            <a:ext cx="2664296" cy="7284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Nuove metodi di studio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2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2600" y="1782981"/>
            <a:ext cx="8178799" cy="4393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Occorre </a:t>
            </a:r>
            <a:r>
              <a:rPr lang="it-IT" dirty="0"/>
              <a:t>costruire ambienti di apprendimento capaci di sollecitare  la partecipazione anche dei ragazzi più demotivati (partendo dai loro interessi), di alimentare la curiosità , di garantire  un </a:t>
            </a:r>
            <a:r>
              <a:rPr lang="it-IT" dirty="0" smtClean="0"/>
              <a:t>processo </a:t>
            </a:r>
            <a:r>
              <a:rPr lang="it-IT" dirty="0"/>
              <a:t>di crescita individuale e collettiva, riorganizzando spazi (in presenza) e tempi, finalizzandoli all’apprendimento </a:t>
            </a:r>
            <a:r>
              <a:rPr lang="it-IT" dirty="0" smtClean="0"/>
              <a:t>significativo. </a:t>
            </a:r>
            <a:endParaRPr lang="it-IT" dirty="0"/>
          </a:p>
          <a:p>
            <a:endParaRPr lang="it-IT" sz="1700" dirty="0"/>
          </a:p>
          <a:p>
            <a:endParaRPr lang="it-IT" sz="1700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11</a:t>
            </a:fld>
            <a:endParaRPr lang="it-IT"/>
          </a:p>
        </p:txBody>
      </p:sp>
      <p:pic>
        <p:nvPicPr>
          <p:cNvPr id="1026" name="Picture 2" descr="Ambienti di apprendimento innovativ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45932"/>
            <a:ext cx="9144001" cy="234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9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5900" dirty="0" smtClean="0"/>
              <a:t>In classe….a distanza</a:t>
            </a:r>
            <a:endParaRPr lang="it-IT" sz="5900" dirty="0"/>
          </a:p>
          <a:p>
            <a:pPr marL="0" indent="0" algn="ctr">
              <a:buNone/>
            </a:pPr>
            <a:r>
              <a:rPr lang="it-IT" sz="3400" dirty="0" smtClean="0"/>
              <a:t>Gli ambienti di apprendimento</a:t>
            </a:r>
            <a:endParaRPr lang="it-IT" sz="3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059832" y="2780928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INDIVIDUARE PROBLEMI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6012160" y="2564904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FORNIRE SOLUZIONI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394400" y="4581128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COLLABORARE CON GLI ALTRI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3203848" y="4725144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RIFLETTERE SUL PROPRIO OPERATO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49617" y="2276872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DISCUTERE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5580112" y="4358779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AUTOVALUTARSI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28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/>
              <a:t>E’ dunque necessario</a:t>
            </a:r>
          </a:p>
          <a:p>
            <a:r>
              <a:rPr lang="it-IT" dirty="0"/>
              <a:t> creare gruppi</a:t>
            </a:r>
          </a:p>
          <a:p>
            <a:r>
              <a:rPr lang="it-IT" dirty="0"/>
              <a:t> mantenere un clima di collaborazione</a:t>
            </a:r>
          </a:p>
          <a:p>
            <a:r>
              <a:rPr lang="it-IT" dirty="0"/>
              <a:t> far pianificare, progettare, risolvere problemi, spingere all’autovalutazione costante</a:t>
            </a:r>
          </a:p>
          <a:p>
            <a:r>
              <a:rPr lang="it-IT" dirty="0"/>
              <a:t>utilizzare approcci laboratoriali, il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solving</a:t>
            </a:r>
            <a:endParaRPr lang="it-IT" dirty="0"/>
          </a:p>
          <a:p>
            <a:r>
              <a:rPr lang="it-IT" dirty="0"/>
              <a:t> partire dalle conoscenze e valorizzarle in modo da garantire ad ogni alunno la possibilità di esplicitare i propri punti di forza  e di acquisire fiducia in se stesso (didattica inclusiva);</a:t>
            </a:r>
          </a:p>
          <a:p>
            <a:r>
              <a:rPr lang="it-IT" dirty="0" smtClean="0"/>
              <a:t>Superare </a:t>
            </a:r>
            <a:r>
              <a:rPr lang="it-IT" dirty="0"/>
              <a:t>la lezione frontale che potrà servire solo per introdurre e chiudere la lezione</a:t>
            </a:r>
          </a:p>
          <a:p>
            <a:r>
              <a:rPr lang="it-IT" b="1" dirty="0"/>
              <a:t>Utilizzare  sistematicamente  feedback formativi sull’apprendimento: restituendo regolarmente informazioni ai ragazzi sui risultati ai fini del </a:t>
            </a:r>
            <a:r>
              <a:rPr lang="it-IT" b="1" dirty="0" smtClean="0"/>
              <a:t>miglioramento</a:t>
            </a:r>
          </a:p>
          <a:p>
            <a:r>
              <a:rPr lang="it-IT" dirty="0" smtClean="0"/>
              <a:t>Impostare </a:t>
            </a:r>
            <a:r>
              <a:rPr lang="it-IT" dirty="0"/>
              <a:t>il curricolo sulle </a:t>
            </a:r>
            <a:r>
              <a:rPr lang="it-IT" sz="4400" b="1" dirty="0">
                <a:solidFill>
                  <a:srgbClr val="FF0000"/>
                </a:solidFill>
              </a:rPr>
              <a:t>competenze chiave internazionali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33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BB867FF-FC45-48F7-8104-F89BE54909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8BB56887-D0D5-4F0C-9E19-7247EB83C8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764704"/>
            <a:ext cx="7471742" cy="50405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2 )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La sfida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dell’interdisciplinarietà </a:t>
            </a:r>
            <a:endParaRPr lang="it-IT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Utilizzare finalmente  l’interdisciplinarietà per rendere i ragazzi co -costruttori del proprio processo cognitivo</a:t>
            </a:r>
          </a:p>
          <a:p>
            <a:pPr marL="0" indent="0">
              <a:lnSpc>
                <a:spcPct val="90000"/>
              </a:lnSpc>
              <a:buNone/>
            </a:pPr>
            <a:endParaRPr lang="it-IT" sz="2200" b="1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Ruolo fondamentale dei CDC e degli organi collegiali </a:t>
            </a: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9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it-IT" sz="6000" dirty="0" smtClean="0"/>
          </a:p>
          <a:p>
            <a:pPr marL="0" indent="0" algn="ctr">
              <a:buNone/>
            </a:pPr>
            <a:endParaRPr lang="it-IT" sz="6000" dirty="0"/>
          </a:p>
          <a:p>
            <a:pPr marL="0" indent="0" algn="ctr">
              <a:buNone/>
            </a:pPr>
            <a:r>
              <a:rPr lang="it-IT" sz="6000" dirty="0" smtClean="0"/>
              <a:t>3</a:t>
            </a:r>
            <a:r>
              <a:rPr lang="it-IT" sz="6000" dirty="0"/>
              <a:t>) Orari e tempi scuola</a:t>
            </a:r>
          </a:p>
          <a:p>
            <a:pPr marL="0" indent="0" algn="ctr">
              <a:buNone/>
            </a:pPr>
            <a:endParaRPr lang="it-IT" sz="4500" dirty="0"/>
          </a:p>
          <a:p>
            <a:pPr marL="0" indent="0" algn="ctr">
              <a:buNone/>
            </a:pPr>
            <a:endParaRPr lang="it-IT" sz="4500" dirty="0"/>
          </a:p>
          <a:p>
            <a:pPr marL="0" indent="0" algn="ctr">
              <a:buNone/>
            </a:pPr>
            <a:endParaRPr lang="it-IT" sz="4500" dirty="0"/>
          </a:p>
          <a:p>
            <a:pPr marL="0" indent="0">
              <a:buNone/>
            </a:pPr>
            <a:r>
              <a:rPr lang="it-IT" sz="5100" dirty="0"/>
              <a:t>Superare le rigidità: nella DAD orari e tempi scuola differenti</a:t>
            </a:r>
          </a:p>
          <a:p>
            <a:pPr marL="914400" indent="-914400">
              <a:buAutoNum type="arabicParenR"/>
            </a:pPr>
            <a:r>
              <a:rPr lang="it-IT" sz="5100" dirty="0"/>
              <a:t>Valutare adeguatamente i tempi (che non possono essere gli stessi che in presenza) tenendo conto del rischio di dispersione cognitiva </a:t>
            </a:r>
          </a:p>
          <a:p>
            <a:pPr marL="914400" indent="-914400">
              <a:buAutoNum type="arabicParenR"/>
            </a:pPr>
            <a:r>
              <a:rPr lang="it-IT" sz="5100" dirty="0"/>
              <a:t>Pianificare le attività in modo rallentato in considerazione del fatto che spazi di vita e  di studio sono identici</a:t>
            </a:r>
          </a:p>
          <a:p>
            <a:pPr marL="914400" indent="-914400">
              <a:buAutoNum type="arabicParenR"/>
            </a:pPr>
            <a:r>
              <a:rPr lang="it-IT" sz="5100" dirty="0"/>
              <a:t>Lasciare spazi per il riposo fisiologico tra un’attività e l’altra</a:t>
            </a:r>
          </a:p>
          <a:p>
            <a:pPr marL="914400" indent="-914400">
              <a:buAutoNum type="arabicParenR"/>
            </a:pPr>
            <a:r>
              <a:rPr lang="it-IT" sz="5100" dirty="0"/>
              <a:t> Trovare  soluzioni personalizzate che impongono una diversa distribuzione del tempo a seconda della fascia d’età degli alunni</a:t>
            </a:r>
          </a:p>
          <a:p>
            <a:pPr marL="0" indent="0">
              <a:buNone/>
            </a:pPr>
            <a:endParaRPr lang="it-IT" sz="5100" dirty="0"/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r>
              <a:rPr lang="it-IT" sz="4500" dirty="0"/>
              <a:t> 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3" name="Immagine 2" descr="Immagine che contiene orologio, interni, oggetto, bianco&#10;&#10;Descrizione generata automaticamente">
            <a:extLst>
              <a:ext uri="{FF2B5EF4-FFF2-40B4-BE49-F238E27FC236}">
                <a16:creationId xmlns="" xmlns:a16="http://schemas.microsoft.com/office/drawing/2014/main" id="{030F306C-1C47-4741-957F-9BE1EE92D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1145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4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189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/>
              <a:t>Dalla </a:t>
            </a:r>
            <a:r>
              <a:rPr lang="it-IT" b="1" dirty="0" err="1" smtClean="0"/>
              <a:t>dad</a:t>
            </a:r>
            <a:r>
              <a:rPr lang="it-IT" b="1" dirty="0" smtClean="0"/>
              <a:t>(e)…alla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In che modo?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4000" dirty="0" smtClean="0">
                <a:solidFill>
                  <a:srgbClr val="FF0000"/>
                </a:solidFill>
              </a:rPr>
              <a:t>      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6" name="Immagine 5" descr="Immagine che contiene verde, tenendo, racchetta, palla&#10;&#10;Descrizione generata automaticamente">
            <a:extLst>
              <a:ext uri="{FF2B5EF4-FFF2-40B4-BE49-F238E27FC236}">
                <a16:creationId xmlns="" xmlns:a16="http://schemas.microsoft.com/office/drawing/2014/main" id="{42386C7E-9DAD-4301-89C7-168A27E6A4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2" b="20031"/>
          <a:stretch/>
        </p:blipFill>
        <p:spPr>
          <a:xfrm>
            <a:off x="6084168" y="3212976"/>
            <a:ext cx="2617759" cy="1368152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7" name="Ovale 6"/>
          <p:cNvSpPr/>
          <p:nvPr/>
        </p:nvSpPr>
        <p:spPr>
          <a:xfrm>
            <a:off x="323528" y="1412178"/>
            <a:ext cx="23042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Salvaguardare il valore legale dell’anno scolastico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2627784" y="1952238"/>
            <a:ext cx="316835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Dare valore sostanziale all’anno in corso  al fine di </a:t>
            </a:r>
            <a:r>
              <a:rPr lang="it-IT" dirty="0" smtClean="0"/>
              <a:t>valorizzare </a:t>
            </a:r>
            <a:r>
              <a:rPr lang="it-IT" dirty="0"/>
              <a:t>l’impegno degli studenti (e anche dei </a:t>
            </a:r>
            <a:r>
              <a:rPr lang="it-IT" dirty="0" smtClean="0"/>
              <a:t>docenti)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6084168" y="1412178"/>
            <a:ext cx="2592288" cy="1521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Bypassare il programma tenendo a mente le competenze</a:t>
            </a:r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4132753" y="53012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971600" y="5301208"/>
            <a:ext cx="25202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Programmazione per competenze</a:t>
            </a:r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5796136" y="5301208"/>
            <a:ext cx="25202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Valutazione  per competenze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220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620688"/>
            <a:ext cx="8373616" cy="60486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it-IT" sz="6000" dirty="0" smtClean="0"/>
              <a:t>Validità giuridica della </a:t>
            </a:r>
            <a:r>
              <a:rPr lang="it-IT" sz="6000" dirty="0" err="1" smtClean="0"/>
              <a:t>dad</a:t>
            </a:r>
            <a:r>
              <a:rPr lang="it-IT" sz="6000" dirty="0" smtClean="0"/>
              <a:t> </a:t>
            </a:r>
            <a:r>
              <a:rPr lang="it-IT" sz="4600" dirty="0" smtClean="0"/>
              <a:t>: </a:t>
            </a:r>
            <a:r>
              <a:rPr lang="it-IT" sz="7000" i="1" dirty="0" smtClean="0"/>
              <a:t>voto si- voto no</a:t>
            </a:r>
          </a:p>
          <a:p>
            <a:pPr marL="0" indent="0" algn="ctr">
              <a:buNone/>
            </a:pPr>
            <a:endParaRPr lang="it-IT" sz="4600" dirty="0"/>
          </a:p>
          <a:p>
            <a:pPr marL="0" indent="0" algn="ctr">
              <a:buNone/>
            </a:pPr>
            <a:endParaRPr lang="it-IT" sz="4600" dirty="0" smtClean="0"/>
          </a:p>
          <a:p>
            <a:pPr marL="0" indent="0" algn="ctr">
              <a:buNone/>
            </a:pPr>
            <a:endParaRPr lang="it-IT" sz="5600" dirty="0"/>
          </a:p>
          <a:p>
            <a:pPr marL="0" indent="0" algn="ctr">
              <a:buNone/>
            </a:pPr>
            <a:endParaRPr lang="it-IT" sz="5600" dirty="0" smtClean="0"/>
          </a:p>
          <a:p>
            <a:pPr marL="0" indent="0" algn="just">
              <a:buNone/>
            </a:pPr>
            <a:endParaRPr lang="it-IT" sz="5600" dirty="0"/>
          </a:p>
          <a:p>
            <a:pPr marL="0" indent="0" algn="just">
              <a:buNone/>
            </a:pPr>
            <a:r>
              <a:rPr lang="it-IT" sz="5600" dirty="0" smtClean="0"/>
              <a:t>La </a:t>
            </a:r>
            <a:r>
              <a:rPr lang="it-IT" sz="5600" dirty="0"/>
              <a:t>valutazione è un procedimento amministrativo nel quale il voto concorre al provvedimento </a:t>
            </a:r>
            <a:r>
              <a:rPr lang="it-IT" sz="5600" dirty="0" err="1"/>
              <a:t>ﬁnale</a:t>
            </a:r>
            <a:r>
              <a:rPr lang="it-IT" sz="5600" dirty="0"/>
              <a:t> di ammissione o meno all’anno </a:t>
            </a:r>
            <a:r>
              <a:rPr lang="it-IT" sz="5600" dirty="0" smtClean="0"/>
              <a:t>successivo</a:t>
            </a:r>
          </a:p>
          <a:p>
            <a:pPr marL="0" indent="0" algn="just">
              <a:buNone/>
            </a:pPr>
            <a:endParaRPr lang="it-IT" sz="5600" dirty="0" smtClean="0"/>
          </a:p>
          <a:p>
            <a:pPr marL="0" indent="0" algn="just">
              <a:buNone/>
            </a:pPr>
            <a:r>
              <a:rPr lang="it-IT" sz="5600" dirty="0" smtClean="0"/>
              <a:t>Nel </a:t>
            </a:r>
            <a:r>
              <a:rPr lang="it-IT" sz="5600" dirty="0"/>
              <a:t>caso in cui l’alunno non partecipi è necessario </a:t>
            </a:r>
            <a:r>
              <a:rPr lang="it-IT" sz="5600" dirty="0" smtClean="0"/>
              <a:t>avvisare prontamente  </a:t>
            </a:r>
            <a:r>
              <a:rPr lang="it-IT" sz="5600" dirty="0"/>
              <a:t>la famiglia </a:t>
            </a:r>
            <a:r>
              <a:rPr lang="it-IT" sz="5600" dirty="0" smtClean="0"/>
              <a:t>anche al fine di metterla di fronte alle proprie </a:t>
            </a:r>
            <a:r>
              <a:rPr lang="it-IT" sz="5600" dirty="0"/>
              <a:t>responsabilità </a:t>
            </a:r>
            <a:r>
              <a:rPr lang="it-IT" sz="5600" dirty="0" smtClean="0"/>
              <a:t>(Costituzione: i genitori hanno  </a:t>
            </a:r>
            <a:r>
              <a:rPr lang="it-IT" sz="5600" dirty="0"/>
              <a:t>la responsabilità di “mantenere, istruire ed educare i </a:t>
            </a:r>
            <a:r>
              <a:rPr lang="it-IT" sz="5600" dirty="0" err="1" smtClean="0"/>
              <a:t>ﬁgli</a:t>
            </a:r>
            <a:r>
              <a:rPr lang="it-IT" sz="5600" dirty="0" smtClean="0"/>
              <a:t>)</a:t>
            </a:r>
          </a:p>
          <a:p>
            <a:pPr marL="0" indent="0">
              <a:buNone/>
            </a:pPr>
            <a:endParaRPr lang="it-IT" sz="5600" dirty="0"/>
          </a:p>
          <a:p>
            <a:pPr marL="0" indent="0">
              <a:buNone/>
            </a:pPr>
            <a:endParaRPr lang="it-IT" sz="5600" dirty="0" smtClean="0"/>
          </a:p>
          <a:p>
            <a:pPr marL="0" indent="0">
              <a:buNone/>
            </a:pPr>
            <a:r>
              <a:rPr lang="it-IT" sz="5600" dirty="0" smtClean="0"/>
              <a:t>-</a:t>
            </a:r>
            <a:r>
              <a:rPr lang="it-IT" sz="5600" b="1" dirty="0" smtClean="0"/>
              <a:t>D.P.R</a:t>
            </a:r>
            <a:r>
              <a:rPr lang="it-IT" sz="5600" b="1" dirty="0"/>
              <a:t>. n. 122/09 </a:t>
            </a:r>
            <a:r>
              <a:rPr lang="it-IT" sz="5600" dirty="0" smtClean="0"/>
              <a:t>,art. </a:t>
            </a:r>
            <a:r>
              <a:rPr lang="it-IT" sz="5600" dirty="0"/>
              <a:t>1, comma </a:t>
            </a:r>
            <a:r>
              <a:rPr lang="it-IT" sz="5600" dirty="0" smtClean="0"/>
              <a:t>2:  </a:t>
            </a:r>
            <a:r>
              <a:rPr lang="it-IT" sz="5600" dirty="0"/>
              <a:t>la valutazione è espressione dell’autonomia didattica delle istituzioni scolastiche</a:t>
            </a:r>
            <a:r>
              <a:rPr lang="it-IT" sz="5600" dirty="0" smtClean="0"/>
              <a:t>.</a:t>
            </a:r>
          </a:p>
          <a:p>
            <a:pPr marL="0" indent="0">
              <a:buNone/>
            </a:pPr>
            <a:endParaRPr lang="it-IT" sz="5600" dirty="0" smtClean="0"/>
          </a:p>
          <a:p>
            <a:pPr marL="0" indent="0">
              <a:buNone/>
            </a:pPr>
            <a:r>
              <a:rPr lang="it-IT" sz="5600" dirty="0"/>
              <a:t>-</a:t>
            </a:r>
            <a:r>
              <a:rPr lang="it-IT" sz="5600" b="1" dirty="0"/>
              <a:t>D.L </a:t>
            </a:r>
            <a:r>
              <a:rPr lang="it-IT" sz="5600" b="1" dirty="0" err="1"/>
              <a:t>gs</a:t>
            </a:r>
            <a:r>
              <a:rPr lang="it-IT" sz="5600" b="1" dirty="0"/>
              <a:t> 62/17  </a:t>
            </a:r>
            <a:r>
              <a:rPr lang="it-IT" sz="5600" dirty="0"/>
              <a:t>Art. 1  comma 2 « La valutazione </a:t>
            </a:r>
            <a:r>
              <a:rPr lang="it-IT" sz="5600" dirty="0" err="1"/>
              <a:t>e‘</a:t>
            </a:r>
            <a:r>
              <a:rPr lang="it-IT" sz="5600" dirty="0"/>
              <a:t> coerente con l'offerta formativa delle istituzioni scolastiche, con la personalizzazione dei percorsi e con le Indicazioni Nazionali per il curricolo e le Linee guida di cui ai decreti del Presidente della Repubblica 15 marzo 2010, n. 87, n. 88 e n. 89;  </a:t>
            </a:r>
            <a:r>
              <a:rPr lang="it-IT" sz="5600" b="1" dirty="0" err="1"/>
              <a:t>e'</a:t>
            </a:r>
            <a:r>
              <a:rPr lang="it-IT" sz="5600" b="1" dirty="0"/>
              <a:t> effettuata dai docenti nell'esercizio della propria autonomia professionale, in </a:t>
            </a:r>
            <a:r>
              <a:rPr lang="it-IT" sz="5600" b="1" dirty="0" err="1"/>
              <a:t>conformita'</a:t>
            </a:r>
            <a:r>
              <a:rPr lang="it-IT" sz="5600" b="1" dirty="0"/>
              <a:t> con i criteri e le </a:t>
            </a:r>
            <a:r>
              <a:rPr lang="it-IT" sz="5600" b="1" dirty="0" err="1"/>
              <a:t>modalita'</a:t>
            </a:r>
            <a:r>
              <a:rPr lang="it-IT" sz="5600" b="1" dirty="0"/>
              <a:t> definiti dal collegio dei docenti e inseriti nel piano triennale dell'offerta </a:t>
            </a:r>
            <a:r>
              <a:rPr lang="it-IT" sz="5600" b="1" dirty="0" smtClean="0"/>
              <a:t>formativa</a:t>
            </a:r>
          </a:p>
          <a:p>
            <a:pPr marL="0" indent="0">
              <a:buNone/>
            </a:pPr>
            <a:endParaRPr lang="it-IT" sz="5600" dirty="0"/>
          </a:p>
          <a:p>
            <a:pPr marL="0" indent="0">
              <a:buNone/>
            </a:pPr>
            <a:r>
              <a:rPr lang="it-IT" sz="5600" dirty="0" smtClean="0"/>
              <a:t>-</a:t>
            </a:r>
            <a:r>
              <a:rPr lang="it-IT" sz="5600" b="1" dirty="0" smtClean="0"/>
              <a:t>Nota </a:t>
            </a:r>
            <a:r>
              <a:rPr lang="it-IT" sz="5600" b="1" dirty="0"/>
              <a:t>del Ministero dell’Istruzione </a:t>
            </a:r>
            <a:r>
              <a:rPr lang="it-IT" sz="5600" b="1" dirty="0" smtClean="0"/>
              <a:t> </a:t>
            </a:r>
            <a:r>
              <a:rPr lang="it-IT" sz="5600" b="1" dirty="0"/>
              <a:t>8 </a:t>
            </a:r>
            <a:r>
              <a:rPr lang="it-IT" sz="5600" b="1" dirty="0" smtClean="0"/>
              <a:t>/3/ 2020</a:t>
            </a:r>
            <a:r>
              <a:rPr lang="it-IT" sz="5600" dirty="0" smtClean="0"/>
              <a:t>: “</a:t>
            </a:r>
            <a:r>
              <a:rPr lang="it-IT" sz="5600" dirty="0"/>
              <a:t>la normativa vigente (</a:t>
            </a:r>
            <a:r>
              <a:rPr lang="it-IT" sz="5600" dirty="0" err="1"/>
              <a:t>Dpr</a:t>
            </a:r>
            <a:r>
              <a:rPr lang="it-IT" sz="5600" dirty="0"/>
              <a:t> 122/2009, </a:t>
            </a:r>
            <a:r>
              <a:rPr lang="it-IT" sz="5600" dirty="0" err="1"/>
              <a:t>D.lgs</a:t>
            </a:r>
            <a:r>
              <a:rPr lang="it-IT" sz="5600" dirty="0"/>
              <a:t> 62/2017), al di là dei momenti formalizzati relativi agli scrutini e agli esami di Stato, </a:t>
            </a:r>
            <a:r>
              <a:rPr lang="it-IT" sz="5600" b="1" dirty="0"/>
              <a:t>lascia la dimensione docimologica ai docenti</a:t>
            </a:r>
            <a:r>
              <a:rPr lang="it-IT" sz="5600" dirty="0"/>
              <a:t>, senza istruire particolari protocolli che sono più fonte di tradizione che normativa</a:t>
            </a:r>
            <a:r>
              <a:rPr lang="it-IT" sz="5600" dirty="0" smtClean="0"/>
              <a:t>”</a:t>
            </a:r>
          </a:p>
          <a:p>
            <a:pPr marL="0" indent="0">
              <a:buNone/>
            </a:pPr>
            <a:r>
              <a:rPr lang="it-IT" sz="5600" dirty="0"/>
              <a:t> 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2050" name="Picture 2" descr="Pagella scritta sul Dna, forte peso dei geni su voti a scuol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46076"/>
            <a:ext cx="7776864" cy="61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7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verde, tenendo, racchetta, palla&#10;&#10;Descrizione generata automaticamente">
            <a:extLst>
              <a:ext uri="{FF2B5EF4-FFF2-40B4-BE49-F238E27FC236}">
                <a16:creationId xmlns="" xmlns:a16="http://schemas.microsoft.com/office/drawing/2014/main" id="{42386C7E-9DAD-4301-89C7-168A27E6A4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2" b="20031"/>
          <a:stretch/>
        </p:blipFill>
        <p:spPr>
          <a:xfrm>
            <a:off x="20" y="10"/>
            <a:ext cx="6115030" cy="248146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481473"/>
            <a:ext cx="8458518" cy="3724065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it-IT" sz="11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800" dirty="0"/>
              <a:t>Elementi dei quali tener conto:</a:t>
            </a:r>
          </a:p>
          <a:p>
            <a:pPr>
              <a:lnSpc>
                <a:spcPct val="90000"/>
              </a:lnSpc>
            </a:pPr>
            <a:r>
              <a:rPr lang="it-IT" sz="1800" dirty="0"/>
              <a:t>La valutazione, pur restando  legata ai risultati dell’apprendimento, riguarda  l’intero processo formativo   e lo sviluppo delle competenze personali. </a:t>
            </a:r>
            <a:endParaRPr lang="it-IT" sz="1800" dirty="0" smtClean="0"/>
          </a:p>
          <a:p>
            <a:pPr>
              <a:lnSpc>
                <a:spcPct val="90000"/>
              </a:lnSpc>
            </a:pPr>
            <a:r>
              <a:rPr lang="it-IT" sz="1800" dirty="0" smtClean="0"/>
              <a:t>Valutazione </a:t>
            </a:r>
            <a:r>
              <a:rPr lang="it-IT" sz="1800" dirty="0"/>
              <a:t>formativa e sommativa riguardano lo stesso processo di insegnamento apprendimento ma hanno scopi e tempi  differenti: la prima ( che descrive processi) va fatta durante il percorso e serve a orientare anche il docente, che può ricalibrare i propri interventi mentre valuta l’alunno;  la seconda</a:t>
            </a:r>
            <a:r>
              <a:rPr lang="it-IT" sz="1800" dirty="0" smtClean="0"/>
              <a:t>, che </a:t>
            </a:r>
            <a:r>
              <a:rPr lang="it-IT" sz="1800" dirty="0"/>
              <a:t>descrive traguardi ,riguarda il termine di un periodo didattico. Ciò comporta che le stesse non si escludano a vicenda.</a:t>
            </a:r>
          </a:p>
          <a:p>
            <a:pPr>
              <a:lnSpc>
                <a:spcPct val="90000"/>
              </a:lnSpc>
            </a:pPr>
            <a:endParaRPr lang="it-IT" sz="11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sz="1000">
                <a:solidFill>
                  <a:schemeClr val="tx1">
                    <a:lumMod val="75000"/>
                    <a:lumOff val="25000"/>
                  </a:schemeClr>
                </a:solidFill>
              </a:rPr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6484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it-IT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88828E5D-736A-4C51-96C1-402D6CFA50E0}"/>
              </a:ext>
            </a:extLst>
          </p:cNvPr>
          <p:cNvSpPr/>
          <p:nvPr/>
        </p:nvSpPr>
        <p:spPr>
          <a:xfrm>
            <a:off x="3057536" y="1628800"/>
            <a:ext cx="852074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it-IT" b="1" dirty="0" smtClean="0"/>
          </a:p>
          <a:p>
            <a:pPr>
              <a:lnSpc>
                <a:spcPct val="90000"/>
              </a:lnSpc>
            </a:pPr>
            <a:endParaRPr lang="it-IT" b="1" dirty="0"/>
          </a:p>
          <a:p>
            <a:pPr>
              <a:lnSpc>
                <a:spcPct val="90000"/>
              </a:lnSpc>
            </a:pPr>
            <a:endParaRPr lang="it-IT" b="1" dirty="0" smtClean="0"/>
          </a:p>
          <a:p>
            <a:pPr>
              <a:lnSpc>
                <a:spcPct val="90000"/>
              </a:lnSpc>
            </a:pPr>
            <a:r>
              <a:rPr lang="it-IT" b="1" dirty="0" smtClean="0"/>
              <a:t>Dalla valutazione formativa alla valutazione sommativa</a:t>
            </a:r>
          </a:p>
          <a:p>
            <a:pPr>
              <a:lnSpc>
                <a:spcPct val="90000"/>
              </a:lnSpc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340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08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questa </a:t>
            </a:r>
            <a:r>
              <a:rPr lang="it-IT" dirty="0" smtClean="0"/>
              <a:t>fase (più che mai) </a:t>
            </a:r>
            <a:r>
              <a:rPr lang="it-IT" dirty="0"/>
              <a:t>l ’importanza  della valutazione formativa è </a:t>
            </a:r>
            <a:r>
              <a:rPr lang="it-IT" dirty="0" smtClean="0"/>
              <a:t>evidente.</a:t>
            </a:r>
          </a:p>
          <a:p>
            <a:pPr marL="0" indent="0">
              <a:buNone/>
            </a:pPr>
            <a:r>
              <a:rPr lang="it-IT" dirty="0" smtClean="0"/>
              <a:t>Occorre  tener </a:t>
            </a:r>
            <a:r>
              <a:rPr lang="it-IT" dirty="0"/>
              <a:t>conto </a:t>
            </a:r>
            <a:r>
              <a:rPr lang="it-IT" dirty="0" smtClean="0"/>
              <a:t> del  </a:t>
            </a:r>
            <a:r>
              <a:rPr lang="it-IT" dirty="0"/>
              <a:t>valore FORMATIVO </a:t>
            </a:r>
            <a:r>
              <a:rPr lang="it-IT" dirty="0" smtClean="0"/>
              <a:t> e </a:t>
            </a:r>
            <a:r>
              <a:rPr lang="it-IT" dirty="0"/>
              <a:t>pro-attivo della valutazione, intesa come </a:t>
            </a:r>
            <a:r>
              <a:rPr lang="it-IT" b="1" dirty="0"/>
              <a:t>processo i cui destinatari sono sia l’allievo che l’insegnante  e che ha come obiettivo il progresso negli apprendimenti:</a:t>
            </a:r>
          </a:p>
          <a:p>
            <a:pPr marL="0" indent="0">
              <a:buNone/>
            </a:pPr>
            <a:r>
              <a:rPr lang="it-IT" dirty="0"/>
              <a:t> -    ricercare elementi di valutazione nella continua interazione con gli studenti</a:t>
            </a:r>
          </a:p>
          <a:p>
            <a:pPr marL="0" indent="0">
              <a:buNone/>
            </a:pPr>
            <a:r>
              <a:rPr lang="it-IT" dirty="0"/>
              <a:t>-     </a:t>
            </a:r>
            <a:r>
              <a:rPr lang="it-IT" dirty="0" smtClean="0"/>
              <a:t>fornire </a:t>
            </a:r>
            <a:r>
              <a:rPr lang="it-IT" dirty="0"/>
              <a:t>indicazioni su come procedere</a:t>
            </a:r>
          </a:p>
          <a:p>
            <a:pPr>
              <a:buFontTx/>
              <a:buChar char="-"/>
            </a:pPr>
            <a:r>
              <a:rPr lang="it-IT" dirty="0" smtClean="0"/>
              <a:t>aiutarli </a:t>
            </a:r>
            <a:r>
              <a:rPr lang="it-IT" dirty="0"/>
              <a:t>a riflettere sul proprio processo di apprendimento  sulle strategie messe in atto</a:t>
            </a:r>
          </a:p>
          <a:p>
            <a:pPr>
              <a:buFontTx/>
              <a:buChar char="-"/>
            </a:pPr>
            <a:r>
              <a:rPr lang="it-IT" dirty="0"/>
              <a:t> indicare loro  gli aspetti da potenziare</a:t>
            </a:r>
          </a:p>
          <a:p>
            <a:pPr>
              <a:buFontTx/>
              <a:buChar char="-"/>
            </a:pPr>
            <a:r>
              <a:rPr lang="it-IT" dirty="0"/>
              <a:t>motivarli con attività che li spingano  a graduali successi </a:t>
            </a:r>
          </a:p>
          <a:p>
            <a:pPr>
              <a:buFontTx/>
              <a:buChar char="-"/>
            </a:pPr>
            <a:r>
              <a:rPr lang="it-IT" dirty="0"/>
              <a:t> incoraggiare </a:t>
            </a:r>
            <a:r>
              <a:rPr lang="it-IT" dirty="0" smtClean="0"/>
              <a:t>l’autovalutazione considerando l’errore come occasione di riflessione e crescita  e come opportunità per personalizzare attività di  approfondimento e recupero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/>
              <a:t>fornire feedback sui processi attivati al fine di far comprendere il senso del lavoro svolto</a:t>
            </a:r>
          </a:p>
          <a:p>
            <a:pPr>
              <a:buFontTx/>
              <a:buChar char="-"/>
            </a:pPr>
            <a:r>
              <a:rPr lang="it-IT" dirty="0"/>
              <a:t>Non trascurare la valutazione per DVA e </a:t>
            </a:r>
            <a:r>
              <a:rPr lang="it-IT" dirty="0" smtClean="0"/>
              <a:t>BES</a:t>
            </a: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tx1"/>
                </a:solidFill>
              </a:rPr>
              <a:t>L’approccio </a:t>
            </a:r>
            <a:r>
              <a:rPr lang="it-IT" b="1" dirty="0">
                <a:solidFill>
                  <a:schemeClr val="tx1"/>
                </a:solidFill>
              </a:rPr>
              <a:t>formativo 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tx1"/>
                </a:solidFill>
              </a:rPr>
              <a:t>deve essere  incentrato sui traguardi essenziali di apprendimento</a:t>
            </a:r>
            <a:r>
              <a:rPr lang="it-IT" b="1" dirty="0"/>
              <a:t>, i c.d. </a:t>
            </a:r>
            <a:r>
              <a:rPr lang="it-IT" b="1" dirty="0">
                <a:solidFill>
                  <a:srgbClr val="FF0000"/>
                </a:solidFill>
              </a:rPr>
              <a:t>nuclei essenziali del sapere.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/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90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80059" y="2053641"/>
            <a:ext cx="275187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 cosa parleremo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3995936" y="692696"/>
            <a:ext cx="4896544" cy="53398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>
              <a:lnSpc>
                <a:spcPct val="90000"/>
              </a:lnSpc>
            </a:pPr>
            <a:r>
              <a:rPr lang="en-US" sz="2100" dirty="0" err="1">
                <a:solidFill>
                  <a:srgbClr val="000000"/>
                </a:solidFill>
              </a:rPr>
              <a:t>Coronavisus</a:t>
            </a:r>
            <a:r>
              <a:rPr lang="en-US" sz="2100" dirty="0">
                <a:solidFill>
                  <a:srgbClr val="000000"/>
                </a:solidFill>
              </a:rPr>
              <a:t> e DAD: la </a:t>
            </a:r>
            <a:r>
              <a:rPr lang="en-US" sz="2100" dirty="0" smtClean="0">
                <a:solidFill>
                  <a:srgbClr val="000000"/>
                </a:solidFill>
              </a:rPr>
              <a:t> </a:t>
            </a:r>
            <a:r>
              <a:rPr lang="en-US" sz="2100" dirty="0" err="1" smtClean="0">
                <a:solidFill>
                  <a:srgbClr val="000000"/>
                </a:solidFill>
              </a:rPr>
              <a:t>grande</a:t>
            </a:r>
            <a:r>
              <a:rPr lang="en-US" sz="2100" dirty="0" smtClean="0">
                <a:solidFill>
                  <a:srgbClr val="000000"/>
                </a:solidFill>
              </a:rPr>
              <a:t>  </a:t>
            </a:r>
            <a:r>
              <a:rPr lang="en-US" sz="2100" dirty="0" err="1" smtClean="0">
                <a:solidFill>
                  <a:srgbClr val="000000"/>
                </a:solidFill>
              </a:rPr>
              <a:t>sfida</a:t>
            </a:r>
            <a:endParaRPr lang="en-US" sz="2100" dirty="0">
              <a:solidFill>
                <a:srgbClr val="000000"/>
              </a:solidFill>
            </a:endParaRPr>
          </a:p>
          <a:p>
            <a:pPr marL="0" indent="-228600">
              <a:lnSpc>
                <a:spcPct val="90000"/>
              </a:lnSpc>
            </a:pPr>
            <a:r>
              <a:rPr lang="en-US" sz="2100" dirty="0" err="1">
                <a:solidFill>
                  <a:srgbClr val="000000"/>
                </a:solidFill>
              </a:rPr>
              <a:t>Didattica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dirty="0" smtClean="0">
                <a:solidFill>
                  <a:srgbClr val="000000"/>
                </a:solidFill>
              </a:rPr>
              <a:t> </a:t>
            </a:r>
            <a:r>
              <a:rPr lang="en-US" sz="2100" dirty="0" err="1" smtClean="0">
                <a:solidFill>
                  <a:srgbClr val="000000"/>
                </a:solidFill>
              </a:rPr>
              <a:t>tradizionale</a:t>
            </a:r>
            <a:r>
              <a:rPr lang="en-US" sz="2100" dirty="0" smtClean="0">
                <a:solidFill>
                  <a:srgbClr val="000000"/>
                </a:solidFill>
              </a:rPr>
              <a:t>  </a:t>
            </a:r>
            <a:r>
              <a:rPr lang="en-US" sz="2100" dirty="0">
                <a:solidFill>
                  <a:srgbClr val="000000"/>
                </a:solidFill>
              </a:rPr>
              <a:t>versus </a:t>
            </a:r>
            <a:r>
              <a:rPr lang="en-US" sz="2100" dirty="0" err="1">
                <a:solidFill>
                  <a:srgbClr val="000000"/>
                </a:solidFill>
              </a:rPr>
              <a:t>didattica</a:t>
            </a:r>
            <a:r>
              <a:rPr lang="en-US" sz="2100" dirty="0">
                <a:solidFill>
                  <a:srgbClr val="000000"/>
                </a:solidFill>
              </a:rPr>
              <a:t> a </a:t>
            </a:r>
            <a:r>
              <a:rPr lang="en-US" sz="2100" dirty="0" smtClean="0">
                <a:solidFill>
                  <a:srgbClr val="000000"/>
                </a:solidFill>
              </a:rPr>
              <a:t> </a:t>
            </a:r>
            <a:r>
              <a:rPr lang="en-US" sz="2100" dirty="0" err="1" smtClean="0">
                <a:solidFill>
                  <a:srgbClr val="000000"/>
                </a:solidFill>
              </a:rPr>
              <a:t>distanza</a:t>
            </a:r>
            <a:endParaRPr lang="en-US" sz="2100" dirty="0">
              <a:solidFill>
                <a:srgbClr val="000000"/>
              </a:solidFill>
            </a:endParaRPr>
          </a:p>
          <a:p>
            <a:pPr marL="0" indent="-228600">
              <a:lnSpc>
                <a:spcPct val="90000"/>
              </a:lnSpc>
            </a:pPr>
            <a:r>
              <a:rPr lang="en-US" sz="2100" dirty="0" smtClean="0">
                <a:solidFill>
                  <a:srgbClr val="000000"/>
                </a:solidFill>
              </a:rPr>
              <a:t>La </a:t>
            </a:r>
            <a:r>
              <a:rPr lang="en-US" sz="2100" dirty="0" err="1">
                <a:solidFill>
                  <a:srgbClr val="000000"/>
                </a:solidFill>
              </a:rPr>
              <a:t>fase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dirty="0" smtClean="0">
                <a:solidFill>
                  <a:srgbClr val="000000"/>
                </a:solidFill>
              </a:rPr>
              <a:t>1:  </a:t>
            </a:r>
            <a:r>
              <a:rPr lang="en-US" sz="2100" dirty="0" err="1" smtClean="0">
                <a:solidFill>
                  <a:srgbClr val="000000"/>
                </a:solidFill>
              </a:rPr>
              <a:t>l’emergenza</a:t>
            </a:r>
            <a:endParaRPr lang="en-US" sz="2100" dirty="0">
              <a:solidFill>
                <a:srgbClr val="000000"/>
              </a:solidFill>
            </a:endParaRPr>
          </a:p>
          <a:p>
            <a:pPr marL="0" indent="-228600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</a:rPr>
              <a:t>La </a:t>
            </a:r>
            <a:r>
              <a:rPr lang="en-US" sz="2100" dirty="0" err="1">
                <a:solidFill>
                  <a:srgbClr val="000000"/>
                </a:solidFill>
              </a:rPr>
              <a:t>fase</a:t>
            </a:r>
            <a:r>
              <a:rPr lang="en-US" sz="2100" dirty="0">
                <a:solidFill>
                  <a:srgbClr val="000000"/>
                </a:solidFill>
              </a:rPr>
              <a:t> 2: </a:t>
            </a:r>
            <a:r>
              <a:rPr lang="en-US" sz="2100" dirty="0" err="1">
                <a:solidFill>
                  <a:srgbClr val="000000"/>
                </a:solidFill>
              </a:rPr>
              <a:t>i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dirty="0" err="1">
                <a:solidFill>
                  <a:srgbClr val="000000"/>
                </a:solidFill>
              </a:rPr>
              <a:t>limiti</a:t>
            </a:r>
            <a:endParaRPr lang="en-US" sz="2100" dirty="0">
              <a:solidFill>
                <a:srgbClr val="000000"/>
              </a:solidFill>
            </a:endParaRPr>
          </a:p>
          <a:p>
            <a:pPr marL="0" indent="-228600">
              <a:lnSpc>
                <a:spcPct val="90000"/>
              </a:lnSpc>
            </a:pPr>
            <a:r>
              <a:rPr lang="en-US" sz="2100" dirty="0" smtClean="0">
                <a:solidFill>
                  <a:srgbClr val="000000"/>
                </a:solidFill>
              </a:rPr>
              <a:t>La </a:t>
            </a:r>
            <a:r>
              <a:rPr lang="en-US" sz="2100" dirty="0" err="1">
                <a:solidFill>
                  <a:srgbClr val="000000"/>
                </a:solidFill>
              </a:rPr>
              <a:t>fase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dirty="0" smtClean="0">
                <a:solidFill>
                  <a:srgbClr val="000000"/>
                </a:solidFill>
              </a:rPr>
              <a:t>3: </a:t>
            </a:r>
            <a:r>
              <a:rPr lang="en-US" sz="2100" dirty="0">
                <a:solidFill>
                  <a:srgbClr val="000000"/>
                </a:solidFill>
              </a:rPr>
              <a:t>le </a:t>
            </a:r>
            <a:r>
              <a:rPr lang="en-US" sz="2100" dirty="0" err="1" smtClean="0">
                <a:solidFill>
                  <a:srgbClr val="000000"/>
                </a:solidFill>
              </a:rPr>
              <a:t>sfide</a:t>
            </a:r>
            <a:r>
              <a:rPr lang="en-US" sz="2100" dirty="0" smtClean="0">
                <a:solidFill>
                  <a:srgbClr val="000000"/>
                </a:solidFill>
              </a:rPr>
              <a:t> </a:t>
            </a:r>
          </a:p>
          <a:p>
            <a:pPr marL="0" indent="-228600">
              <a:lnSpc>
                <a:spcPct val="90000"/>
              </a:lnSpc>
            </a:pPr>
            <a:r>
              <a:rPr lang="en-US" sz="2100" dirty="0" smtClean="0">
                <a:solidFill>
                  <a:srgbClr val="000000"/>
                </a:solidFill>
              </a:rPr>
              <a:t>Quale  </a:t>
            </a:r>
            <a:r>
              <a:rPr lang="en-US" sz="2100" dirty="0" err="1" smtClean="0">
                <a:solidFill>
                  <a:srgbClr val="000000"/>
                </a:solidFill>
              </a:rPr>
              <a:t>valutazione</a:t>
            </a:r>
            <a:r>
              <a:rPr lang="en-US" sz="2100" dirty="0" smtClean="0">
                <a:solidFill>
                  <a:srgbClr val="000000"/>
                </a:solidFill>
              </a:rPr>
              <a:t>?</a:t>
            </a:r>
            <a:endParaRPr lang="en-US" sz="2100" dirty="0" smtClean="0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294967295"/>
          </p:nvPr>
        </p:nvSpPr>
        <p:spPr>
          <a:xfrm>
            <a:off x="4152275" y="6223702"/>
            <a:ext cx="3967171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9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Annalisa Frigenti</a:t>
            </a:r>
          </a:p>
        </p:txBody>
      </p:sp>
    </p:spTree>
    <p:extLst>
      <p:ext uri="{BB962C8B-B14F-4D97-AF65-F5344CB8AC3E}">
        <p14:creationId xmlns:p14="http://schemas.microsoft.com/office/powerpoint/2010/main" val="6213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892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 LA VALUTAZIONE COME PROCESSO….</a:t>
            </a:r>
          </a:p>
          <a:p>
            <a:pPr marL="0" indent="0">
              <a:buNone/>
            </a:pPr>
            <a:r>
              <a:rPr lang="it-IT" sz="2200" dirty="0" smtClean="0"/>
              <a:t>Grazie alla valutazione formativa  gli alunni  ricevono feedback continui sul lavoro svolto   in una </a:t>
            </a:r>
            <a:r>
              <a:rPr lang="it-IT" sz="2200" i="1" dirty="0" smtClean="0"/>
              <a:t>prospettiva promozionale,</a:t>
            </a:r>
            <a:r>
              <a:rPr lang="it-IT" sz="2200" dirty="0" smtClean="0"/>
              <a:t> di sostegno alla motivazione.</a:t>
            </a:r>
          </a:p>
          <a:p>
            <a:pPr marL="0" indent="0">
              <a:buNone/>
            </a:pPr>
            <a:r>
              <a:rPr lang="it-IT" sz="2200" dirty="0" smtClean="0"/>
              <a:t>La valutazione è un processo e non solo un voto o un insieme di voti </a:t>
            </a:r>
          </a:p>
          <a:p>
            <a:pPr marL="0" lvl="0" indent="0" algn="ctr">
              <a:buNone/>
            </a:pPr>
            <a:r>
              <a:rPr lang="it-IT" sz="2200" dirty="0" smtClean="0"/>
              <a:t>Principi</a:t>
            </a:r>
          </a:p>
          <a:p>
            <a:pPr marL="0" indent="0" algn="ctr">
              <a:buNone/>
            </a:pPr>
            <a:endParaRPr lang="it-IT" sz="2200" dirty="0" smtClean="0"/>
          </a:p>
          <a:p>
            <a:pPr marL="0" indent="0">
              <a:buNone/>
            </a:pPr>
            <a:r>
              <a:rPr lang="it-IT" dirty="0" smtClean="0"/>
              <a:t> </a:t>
            </a:r>
          </a:p>
          <a:p>
            <a:pPr marL="0" indent="0">
              <a:buNone/>
            </a:pPr>
            <a:endParaRPr lang="it-IT" sz="2800" dirty="0"/>
          </a:p>
          <a:p>
            <a:pPr marL="0" indent="0" algn="ctr">
              <a:buNone/>
            </a:pPr>
            <a:endParaRPr lang="it-IT" sz="2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2" name="Ovale 1"/>
          <p:cNvSpPr/>
          <p:nvPr/>
        </p:nvSpPr>
        <p:spPr>
          <a:xfrm>
            <a:off x="2339752" y="3908342"/>
            <a:ext cx="2199004" cy="679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Tempestività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4644008" y="4588226"/>
            <a:ext cx="1869448" cy="6941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Costanza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323527" y="3193740"/>
            <a:ext cx="1872209" cy="679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trasparenza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6084168" y="5362480"/>
            <a:ext cx="2665303" cy="804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Valorizzazione dell’alunno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90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7544" y="116632"/>
            <a:ext cx="5004556" cy="39604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dirty="0" smtClean="0"/>
              <a:t>Di competenza dei docenti nel rispetto dei criteri deliberati collegialmente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4716016" y="1988840"/>
            <a:ext cx="3672408" cy="309634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FORME E METODOLOGIE E STRUMENTI SONO INDIVIDUATI DAI DOCENTI</a:t>
            </a:r>
          </a:p>
        </p:txBody>
      </p:sp>
      <p:sp>
        <p:nvSpPr>
          <p:cNvPr id="8" name="Ovale 7"/>
          <p:cNvSpPr/>
          <p:nvPr/>
        </p:nvSpPr>
        <p:spPr>
          <a:xfrm>
            <a:off x="1043608" y="4005064"/>
            <a:ext cx="4282094" cy="20173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LA RIFLESSIONE SUI PROCESSI FORMATIVI VA  CONDIVISA NEI CONSIGLI DI CLASSE</a:t>
            </a:r>
          </a:p>
        </p:txBody>
      </p:sp>
    </p:spTree>
    <p:extLst>
      <p:ext uri="{BB962C8B-B14F-4D97-AF65-F5344CB8AC3E}">
        <p14:creationId xmlns:p14="http://schemas.microsoft.com/office/powerpoint/2010/main" val="21459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risorse </a:t>
            </a:r>
            <a:r>
              <a:rPr lang="it-IT" i="1" dirty="0"/>
              <a:t>cognitive </a:t>
            </a:r>
            <a:r>
              <a:rPr lang="it-IT" dirty="0"/>
              <a:t>(conoscenze ed abilità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r">
              <a:buNone/>
            </a:pPr>
            <a:r>
              <a:rPr lang="it-IT" dirty="0" smtClean="0"/>
              <a:t>                     </a:t>
            </a:r>
            <a:r>
              <a:rPr lang="it-IT" i="1" dirty="0" smtClean="0"/>
              <a:t>risorse </a:t>
            </a:r>
            <a:r>
              <a:rPr lang="it-IT" i="1" dirty="0"/>
              <a:t>di processo </a:t>
            </a:r>
            <a:r>
              <a:rPr lang="it-IT" dirty="0" smtClean="0"/>
              <a:t>(modalità di ricerca,  soluzione dei    problemi, organizzazione)</a:t>
            </a:r>
          </a:p>
          <a:p>
            <a:pPr marL="0" lvl="0" indent="0">
              <a:buNone/>
            </a:pPr>
            <a:r>
              <a:rPr lang="it-IT" dirty="0" smtClean="0"/>
              <a:t> </a:t>
            </a:r>
            <a:r>
              <a:rPr lang="it-IT" i="1" dirty="0" smtClean="0"/>
              <a:t>soft </a:t>
            </a:r>
            <a:r>
              <a:rPr lang="it-IT" i="1" dirty="0" err="1"/>
              <a:t>skills</a:t>
            </a:r>
            <a:r>
              <a:rPr lang="it-IT" i="1" dirty="0"/>
              <a:t> </a:t>
            </a:r>
            <a:r>
              <a:rPr lang="it-IT" dirty="0" smtClean="0"/>
              <a:t>(cooperare, collaborare, eseguire compiti, rapportarsi alla </a:t>
            </a:r>
            <a:r>
              <a:rPr lang="it-IT" dirty="0"/>
              <a:t>realtà</a:t>
            </a:r>
            <a:r>
              <a:rPr lang="it-IT" dirty="0" smtClean="0"/>
              <a:t>).</a:t>
            </a:r>
            <a:r>
              <a:rPr lang="it-IT" dirty="0">
                <a:solidFill>
                  <a:srgbClr val="FF0000"/>
                </a:solidFill>
              </a:rPr>
              <a:t> </a:t>
            </a:r>
            <a:endParaRPr lang="it-IT" dirty="0" smtClean="0">
              <a:solidFill>
                <a:srgbClr val="FF0000"/>
              </a:solidFill>
            </a:endParaRPr>
          </a:p>
          <a:p>
            <a:pPr lvl="0"/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467544" y="620688"/>
            <a:ext cx="3816424" cy="13555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 valutazione formativa  deve  essere riferita all’intero percorso seguito dall’alunno </a:t>
            </a:r>
          </a:p>
        </p:txBody>
      </p:sp>
      <p:sp>
        <p:nvSpPr>
          <p:cNvPr id="7" name="Ovale 6"/>
          <p:cNvSpPr/>
          <p:nvPr/>
        </p:nvSpPr>
        <p:spPr>
          <a:xfrm>
            <a:off x="4436368" y="908720"/>
            <a:ext cx="3816424" cy="13555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Deve prendere in considerazione  i  livelli di partenza di ciascun alunno </a:t>
            </a:r>
          </a:p>
        </p:txBody>
      </p:sp>
      <p:sp>
        <p:nvSpPr>
          <p:cNvPr id="8" name="Ovale 7"/>
          <p:cNvSpPr/>
          <p:nvPr/>
        </p:nvSpPr>
        <p:spPr>
          <a:xfrm>
            <a:off x="2353562" y="2132856"/>
            <a:ext cx="3860812" cy="122052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Deve  </a:t>
            </a:r>
            <a:r>
              <a:rPr lang="it-IT" dirty="0"/>
              <a:t>tener conto di 3 tre dimensioni collegate fra loro: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1259632" y="2852936"/>
            <a:ext cx="61206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6038546" y="3653408"/>
            <a:ext cx="61206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827584" y="4453880"/>
            <a:ext cx="61206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28945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Strumento utile può essere  il  </a:t>
            </a:r>
            <a:r>
              <a:rPr lang="it-IT" b="1" dirty="0" smtClean="0"/>
              <a:t>Portfolio:  </a:t>
            </a:r>
            <a:r>
              <a:rPr lang="it-IT" dirty="0" smtClean="0"/>
              <a:t>una  </a:t>
            </a:r>
            <a:r>
              <a:rPr lang="it-IT" dirty="0"/>
              <a:t>raccolta digitale </a:t>
            </a:r>
            <a:r>
              <a:rPr lang="it-IT" dirty="0" smtClean="0"/>
              <a:t>dei materiali prodotti dagli alunni che testimoni i progressi, l’impegno, la partecipazione, il rispetto delle consegne, dei tempi, </a:t>
            </a:r>
            <a:r>
              <a:rPr lang="it-IT" dirty="0" err="1" smtClean="0"/>
              <a:t>ecc</a:t>
            </a:r>
            <a:r>
              <a:rPr lang="it-IT" dirty="0" smtClean="0"/>
              <a:t>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6" name="Immagine 5" descr="Immagine che contiene verde, tenendo, racchetta, palla&#10;&#10;Descrizione generata automaticamente">
            <a:extLst>
              <a:ext uri="{FF2B5EF4-FFF2-40B4-BE49-F238E27FC236}">
                <a16:creationId xmlns="" xmlns:a16="http://schemas.microsoft.com/office/drawing/2014/main" id="{42386C7E-9DAD-4301-89C7-168A27E6A4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2" b="20031"/>
          <a:stretch/>
        </p:blipFill>
        <p:spPr>
          <a:xfrm>
            <a:off x="4091565" y="1047435"/>
            <a:ext cx="4533547" cy="1839701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7" name="Ovale 6"/>
          <p:cNvSpPr/>
          <p:nvPr/>
        </p:nvSpPr>
        <p:spPr>
          <a:xfrm>
            <a:off x="230753" y="2276872"/>
            <a:ext cx="3860812" cy="122052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/>
              <a:t>Necessità di documentare il  percorso che l’alunno ha fatto.</a:t>
            </a:r>
          </a:p>
        </p:txBody>
      </p:sp>
    </p:spTree>
    <p:extLst>
      <p:ext uri="{BB962C8B-B14F-4D97-AF65-F5344CB8AC3E}">
        <p14:creationId xmlns:p14="http://schemas.microsoft.com/office/powerpoint/2010/main" val="294645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it-IT" b="1" dirty="0" smtClean="0"/>
          </a:p>
          <a:p>
            <a:endParaRPr lang="it-IT" b="1" dirty="0"/>
          </a:p>
          <a:p>
            <a:pPr marL="0" indent="0" algn="ctr">
              <a:buNone/>
            </a:pPr>
            <a:r>
              <a:rPr lang="it-IT" sz="5100" b="1" dirty="0" smtClean="0"/>
              <a:t>Verso una valutazione sommativa</a:t>
            </a:r>
          </a:p>
          <a:p>
            <a:pPr marL="0" indent="0">
              <a:buNone/>
            </a:pPr>
            <a:r>
              <a:rPr lang="it-IT" b="1" dirty="0" smtClean="0"/>
              <a:t>1) GLI AMBIENTI </a:t>
            </a:r>
            <a:r>
              <a:rPr lang="it-IT" b="1" dirty="0"/>
              <a:t>DI LAVORO </a:t>
            </a:r>
            <a:endParaRPr lang="it-IT" b="1" dirty="0" smtClean="0"/>
          </a:p>
          <a:p>
            <a:endParaRPr lang="it-IT" b="1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b="1" dirty="0" smtClean="0"/>
              <a:t>Registro elettronico  </a:t>
            </a:r>
            <a:r>
              <a:rPr lang="it-IT" dirty="0" smtClean="0"/>
              <a:t>con area didattica, agenda, classi virtuali,  verifiche e valutazioni giornaliere- utile a documentare l’attività didattica  quotidiana, a registrare le assenze, a inserire le valutazioni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/>
              <a:t>Posta </a:t>
            </a:r>
            <a:r>
              <a:rPr lang="it-IT" b="1" dirty="0" smtClean="0"/>
              <a:t>elettronica</a:t>
            </a:r>
            <a:r>
              <a:rPr lang="it-IT" dirty="0" smtClean="0"/>
              <a:t>, per </a:t>
            </a:r>
            <a:r>
              <a:rPr lang="it-IT" dirty="0"/>
              <a:t>lo scambio di comunicazioni fra docenti-dirigente-famiglie-studenti- personale ATA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Google </a:t>
            </a:r>
            <a:r>
              <a:rPr lang="it-IT" b="1" dirty="0" err="1" smtClean="0"/>
              <a:t>Classroom</a:t>
            </a:r>
            <a:r>
              <a:rPr lang="it-IT" b="1" dirty="0" smtClean="0"/>
              <a:t>- </a:t>
            </a:r>
            <a:r>
              <a:rPr lang="it-IT" dirty="0" smtClean="0"/>
              <a:t> consente la condivisione di materiali, la restituzione dei lavori, anche all’interno del gruppo classe,  l’assegnazione di un punteggio ai compiti corretti</a:t>
            </a:r>
            <a:r>
              <a:rPr lang="it-IT" dirty="0"/>
              <a:t> </a:t>
            </a:r>
            <a:r>
              <a:rPr lang="it-IT" dirty="0" smtClean="0"/>
              <a:t>.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dirty="0"/>
              <a:t>Google Moduli</a:t>
            </a:r>
            <a:r>
              <a:rPr lang="it-IT" dirty="0"/>
              <a:t>: utilizzabile dentro </a:t>
            </a:r>
            <a:r>
              <a:rPr lang="it-IT" dirty="0" err="1"/>
              <a:t>classroom</a:t>
            </a:r>
            <a:r>
              <a:rPr lang="it-IT" dirty="0"/>
              <a:t> con compito in modalità quiz; utile come valutazione formativa o guida per lo </a:t>
            </a:r>
            <a:r>
              <a:rPr lang="it-IT" dirty="0" smtClean="0"/>
              <a:t>studio o per esprimere voti collegiali;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Videoconferenze </a:t>
            </a:r>
            <a:r>
              <a:rPr lang="it-IT" dirty="0" smtClean="0"/>
              <a:t>con </a:t>
            </a:r>
            <a:r>
              <a:rPr lang="it-IT" dirty="0" err="1" smtClean="0"/>
              <a:t>skipe</a:t>
            </a:r>
            <a:r>
              <a:rPr lang="it-IT" dirty="0" smtClean="0"/>
              <a:t>, </a:t>
            </a:r>
            <a:r>
              <a:rPr lang="it-IT" dirty="0" err="1" smtClean="0"/>
              <a:t>google</a:t>
            </a:r>
            <a:r>
              <a:rPr lang="it-IT" dirty="0" smtClean="0"/>
              <a:t>, zoom, </a:t>
            </a:r>
            <a:r>
              <a:rPr lang="it-IT" dirty="0" err="1" smtClean="0"/>
              <a:t>cisco</a:t>
            </a:r>
            <a:r>
              <a:rPr lang="it-IT" dirty="0" smtClean="0"/>
              <a:t> </a:t>
            </a:r>
            <a:r>
              <a:rPr lang="it-IT" dirty="0" err="1" smtClean="0"/>
              <a:t>webex</a:t>
            </a:r>
            <a:r>
              <a:rPr lang="it-IT" dirty="0" smtClean="0"/>
              <a:t>, meet, </a:t>
            </a:r>
            <a:r>
              <a:rPr lang="it-IT" dirty="0" err="1" smtClean="0"/>
              <a:t>gotomeating</a:t>
            </a:r>
            <a:r>
              <a:rPr lang="it-IT" dirty="0" smtClean="0"/>
              <a:t> e ulteriori strumenti</a:t>
            </a:r>
            <a:r>
              <a:rPr lang="it-IT" dirty="0"/>
              <a:t> </a:t>
            </a:r>
            <a:endParaRPr lang="it-IT" dirty="0" smtClean="0"/>
          </a:p>
          <a:p>
            <a:pPr marL="514350" lvl="0" indent="-514350">
              <a:buFont typeface="+mj-lt"/>
              <a:buAutoNum type="arabicPeriod"/>
            </a:pPr>
            <a:endParaRPr lang="it-IT" dirty="0"/>
          </a:p>
          <a:p>
            <a:pPr marL="514350" lvl="0" indent="-514350">
              <a:buFont typeface="+mj-lt"/>
              <a:buAutoNum type="arabicPeriod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3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6. </a:t>
            </a:r>
            <a:r>
              <a:rPr lang="it-IT" b="1" dirty="0" err="1" smtClean="0"/>
              <a:t>Explain</a:t>
            </a:r>
            <a:r>
              <a:rPr lang="it-IT" b="1" dirty="0" smtClean="0"/>
              <a:t> </a:t>
            </a:r>
            <a:r>
              <a:rPr lang="it-IT" b="1" dirty="0" err="1"/>
              <a:t>Everything</a:t>
            </a:r>
            <a:r>
              <a:rPr lang="it-IT" b="1" dirty="0"/>
              <a:t> </a:t>
            </a:r>
            <a:r>
              <a:rPr lang="it-IT" b="1" dirty="0" err="1"/>
              <a:t>Whiteboard</a:t>
            </a:r>
            <a:r>
              <a:rPr lang="it-IT" b="1" dirty="0"/>
              <a:t>:</a:t>
            </a:r>
            <a:r>
              <a:rPr lang="it-IT" dirty="0"/>
              <a:t> Utilizzo di lavagne in maniera collaborativa  con </a:t>
            </a:r>
            <a:r>
              <a:rPr lang="it-IT" dirty="0" err="1"/>
              <a:t>videolezioni</a:t>
            </a:r>
            <a:r>
              <a:rPr lang="it-IT" dirty="0"/>
              <a:t> asincrone</a:t>
            </a:r>
          </a:p>
          <a:p>
            <a:pPr marL="0" indent="0">
              <a:buNone/>
            </a:pPr>
            <a:r>
              <a:rPr lang="it-IT" b="1" dirty="0" smtClean="0"/>
              <a:t>7</a:t>
            </a:r>
            <a:r>
              <a:rPr lang="it-IT" dirty="0" smtClean="0"/>
              <a:t>.  Realizzazione </a:t>
            </a:r>
            <a:r>
              <a:rPr lang="it-IT" dirty="0"/>
              <a:t>di contenuti digitali </a:t>
            </a:r>
            <a:r>
              <a:rPr lang="it-IT" dirty="0" smtClean="0"/>
              <a:t>(</a:t>
            </a:r>
            <a:r>
              <a:rPr lang="it-IT" b="1" dirty="0" err="1" smtClean="0"/>
              <a:t>padlet,epub,linoit</a:t>
            </a:r>
            <a:r>
              <a:rPr lang="it-IT" b="1" dirty="0"/>
              <a:t>, </a:t>
            </a:r>
            <a:r>
              <a:rPr lang="it-IT" b="1" dirty="0" err="1"/>
              <a:t>google</a:t>
            </a:r>
            <a:r>
              <a:rPr lang="it-IT" b="1" dirty="0"/>
              <a:t> drive</a:t>
            </a:r>
            <a:r>
              <a:rPr lang="it-IT" dirty="0"/>
              <a:t>)</a:t>
            </a:r>
          </a:p>
          <a:p>
            <a:pPr marL="0" lvl="0" indent="0">
              <a:buNone/>
            </a:pPr>
            <a:r>
              <a:rPr lang="it-IT" b="1" dirty="0" smtClean="0"/>
              <a:t>9.</a:t>
            </a:r>
            <a:r>
              <a:rPr lang="it-IT" dirty="0" smtClean="0"/>
              <a:t> Gruppi </a:t>
            </a:r>
            <a:r>
              <a:rPr lang="it-IT" dirty="0"/>
              <a:t>di messaggistica istantanea con le classi</a:t>
            </a:r>
          </a:p>
          <a:p>
            <a:pPr marL="0" lvl="0" indent="0">
              <a:buNone/>
            </a:pPr>
            <a:r>
              <a:rPr lang="it-IT" b="1" dirty="0" smtClean="0"/>
              <a:t>10. Sito </a:t>
            </a:r>
            <a:r>
              <a:rPr lang="it-IT" b="1" dirty="0"/>
              <a:t>Internet </a:t>
            </a:r>
            <a:r>
              <a:rPr lang="it-IT" dirty="0"/>
              <a:t>con materiale appositamente </a:t>
            </a:r>
            <a:r>
              <a:rPr lang="it-IT" dirty="0" smtClean="0"/>
              <a:t>predisposto</a:t>
            </a:r>
          </a:p>
          <a:p>
            <a:pPr marL="0" lvl="0" indent="0">
              <a:buNone/>
            </a:pPr>
            <a:r>
              <a:rPr lang="it-IT" b="1" dirty="0" smtClean="0"/>
              <a:t>11. </a:t>
            </a:r>
            <a:r>
              <a:rPr lang="it-IT" dirty="0" smtClean="0"/>
              <a:t>Piattaforme come </a:t>
            </a:r>
            <a:r>
              <a:rPr lang="it-IT" sz="2400" b="1" dirty="0" smtClean="0"/>
              <a:t>MOODLE</a:t>
            </a:r>
            <a:endParaRPr lang="it-IT" sz="2400" b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11. </a:t>
            </a:r>
            <a:r>
              <a:rPr lang="it-IT" b="1" dirty="0" err="1" smtClean="0"/>
              <a:t>Compilatio</a:t>
            </a:r>
            <a:r>
              <a:rPr lang="it-IT" b="1" dirty="0"/>
              <a:t>: consente  al docente di farsi </a:t>
            </a:r>
            <a:r>
              <a:rPr lang="it-IT" dirty="0"/>
              <a:t> inviare i compiti a un indirizzo che fornirà agli alunni direttamente su </a:t>
            </a:r>
            <a:r>
              <a:rPr lang="it-IT" dirty="0" err="1" smtClean="0"/>
              <a:t>compilatio</a:t>
            </a:r>
            <a:r>
              <a:rPr lang="it-IT" dirty="0" smtClean="0"/>
              <a:t>,  </a:t>
            </a:r>
            <a:r>
              <a:rPr lang="it-IT" dirty="0"/>
              <a:t>per verificare che non siano </a:t>
            </a:r>
            <a:r>
              <a:rPr lang="it-IT" dirty="0" smtClean="0"/>
              <a:t>copiati.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 smtClean="0"/>
              <a:t>12. Screen-o-</a:t>
            </a:r>
            <a:r>
              <a:rPr lang="it-IT" b="1" dirty="0" err="1" smtClean="0"/>
              <a:t>matic</a:t>
            </a:r>
            <a:r>
              <a:rPr lang="it-IT" b="1" dirty="0" smtClean="0"/>
              <a:t>: </a:t>
            </a:r>
            <a:r>
              <a:rPr lang="it-IT" dirty="0"/>
              <a:t>consente al docente di registrare un video e caricarlo su </a:t>
            </a:r>
            <a:r>
              <a:rPr lang="it-IT" dirty="0" err="1"/>
              <a:t>classroom</a:t>
            </a:r>
            <a:r>
              <a:rPr lang="it-IT" dirty="0"/>
              <a:t>, quale lezione in </a:t>
            </a:r>
            <a:r>
              <a:rPr lang="it-IT" dirty="0" smtClean="0"/>
              <a:t>differita.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/>
              <a:t>13. </a:t>
            </a:r>
            <a:r>
              <a:rPr lang="it-IT" b="1" dirty="0" err="1" smtClean="0"/>
              <a:t>Supermappe</a:t>
            </a:r>
            <a:r>
              <a:rPr lang="it-IT" b="1" dirty="0" smtClean="0"/>
              <a:t> X (</a:t>
            </a:r>
            <a:r>
              <a:rPr lang="it-IT" b="1" dirty="0" err="1" smtClean="0"/>
              <a:t>gsuite</a:t>
            </a:r>
            <a:r>
              <a:rPr lang="it-IT" b="1" dirty="0" smtClean="0"/>
              <a:t>):</a:t>
            </a:r>
            <a:r>
              <a:rPr lang="it-IT" dirty="0" smtClean="0"/>
              <a:t>  </a:t>
            </a:r>
            <a:r>
              <a:rPr lang="it-IT" dirty="0"/>
              <a:t>consente di creare mappe concettuali, utili sia per gli alunni con </a:t>
            </a:r>
            <a:r>
              <a:rPr lang="it-IT" dirty="0" smtClean="0"/>
              <a:t>DSA  </a:t>
            </a:r>
            <a:r>
              <a:rPr lang="it-IT" dirty="0"/>
              <a:t>che per la valutazione per competenze: </a:t>
            </a:r>
            <a:r>
              <a:rPr lang="it-IT" dirty="0" smtClean="0"/>
              <a:t>riproduce </a:t>
            </a:r>
            <a:r>
              <a:rPr lang="it-IT" dirty="0"/>
              <a:t>i percorsi mentali e le connessioni, e dà conto del processo di costruzione della conoscenza. Utile a somministrare verifiche per competenze (come appunto saper produrre una mappa</a:t>
            </a:r>
            <a:r>
              <a:rPr lang="it-IT" dirty="0" smtClean="0"/>
              <a:t>).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 smtClean="0"/>
              <a:t>14. </a:t>
            </a:r>
            <a:r>
              <a:rPr lang="it-IT" b="1" dirty="0" err="1" smtClean="0"/>
              <a:t>Edpuzzle</a:t>
            </a:r>
            <a:r>
              <a:rPr lang="it-IT" b="1" dirty="0" smtClean="0"/>
              <a:t> </a:t>
            </a:r>
            <a:r>
              <a:rPr lang="it-IT" b="1" dirty="0"/>
              <a:t>(collegato con </a:t>
            </a:r>
            <a:r>
              <a:rPr lang="it-IT" b="1" dirty="0" err="1"/>
              <a:t>classroom</a:t>
            </a:r>
            <a:r>
              <a:rPr lang="it-IT" b="1" dirty="0"/>
              <a:t>): </a:t>
            </a:r>
            <a:r>
              <a:rPr lang="it-IT" dirty="0"/>
              <a:t>consente di creare  video in rete selezionando  le parti di interesse, modificandole , proponendo  quiz in alcuni punti e  verificando le </a:t>
            </a:r>
            <a:r>
              <a:rPr lang="it-IT" dirty="0" smtClean="0"/>
              <a:t>risposte.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/>
              <a:t>15.  </a:t>
            </a:r>
            <a:r>
              <a:rPr lang="it-IT" b="1" dirty="0" err="1" smtClean="0"/>
              <a:t>Jambord</a:t>
            </a:r>
            <a:r>
              <a:rPr lang="it-IT" b="1" dirty="0" smtClean="0"/>
              <a:t> (</a:t>
            </a:r>
            <a:r>
              <a:rPr lang="it-IT" b="1" dirty="0" err="1" smtClean="0"/>
              <a:t>Gsuite</a:t>
            </a:r>
            <a:r>
              <a:rPr lang="it-IT" b="1" dirty="0" smtClean="0"/>
              <a:t>) </a:t>
            </a:r>
            <a:r>
              <a:rPr lang="it-IT" b="1" dirty="0"/>
              <a:t>: </a:t>
            </a:r>
            <a:r>
              <a:rPr lang="it-IT" dirty="0"/>
              <a:t>consente  l’uso di una lavagna condivisa 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/>
              <a:t>la costruzione di verifiche con relative griglie di valutazione e punteggio, con autovalutazione immediata, la realizzazione di video lezioni e l’archiviazione di materiale didattico per la costituzione di un database dei materiali </a:t>
            </a:r>
            <a:r>
              <a:rPr lang="it-IT" dirty="0" smtClean="0"/>
              <a:t>prodotti.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4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Tali strumenti permettono ai docenti di  informare tempestivamente gli studenti sull’andamento, su eventuali  errori da correggere, su approfondimenti da fare, consentendo una valutazione </a:t>
            </a:r>
            <a:r>
              <a:rPr lang="it-IT" i="1" dirty="0" smtClean="0"/>
              <a:t>in itinere </a:t>
            </a:r>
            <a:r>
              <a:rPr lang="it-IT" dirty="0" smtClean="0"/>
              <a:t>degli apprendimenti conseguiti,  in grado  di condurre, poi,  all’assegnazione di una o più votazioni. </a:t>
            </a:r>
          </a:p>
          <a:p>
            <a:pPr marL="0" lvl="0" indent="0">
              <a:buNone/>
            </a:pPr>
            <a:endParaRPr lang="it-IT" dirty="0"/>
          </a:p>
          <a:p>
            <a:r>
              <a:rPr lang="it-IT" b="1" dirty="0"/>
              <a:t>Necessità di messa a sistema e soprattutto di concordare nei </a:t>
            </a:r>
            <a:r>
              <a:rPr lang="it-IT" b="1" dirty="0" err="1"/>
              <a:t>cdc</a:t>
            </a:r>
            <a:r>
              <a:rPr lang="it-IT" b="1" dirty="0"/>
              <a:t> l’utilizzo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0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2) Le Attività  </a:t>
            </a:r>
          </a:p>
          <a:p>
            <a:pPr marL="0" indent="0">
              <a:buNone/>
            </a:pPr>
            <a:r>
              <a:rPr lang="it-IT" b="1" dirty="0" smtClean="0"/>
              <a:t>Sincrone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(</a:t>
            </a:r>
            <a:r>
              <a:rPr lang="it-IT" dirty="0" smtClean="0"/>
              <a:t>da comunicare ogni settimana alla classe con le modalità prescelte</a:t>
            </a:r>
            <a:r>
              <a:rPr lang="it-IT" b="1" dirty="0" smtClean="0"/>
              <a:t>) </a:t>
            </a:r>
          </a:p>
          <a:p>
            <a:r>
              <a:rPr lang="it-IT" dirty="0" smtClean="0"/>
              <a:t>video </a:t>
            </a:r>
            <a:r>
              <a:rPr lang="it-IT" dirty="0"/>
              <a:t>chat </a:t>
            </a:r>
            <a:r>
              <a:rPr lang="it-IT" dirty="0" smtClean="0"/>
              <a:t> e </a:t>
            </a:r>
            <a:r>
              <a:rPr lang="it-IT" dirty="0"/>
              <a:t>video </a:t>
            </a:r>
            <a:r>
              <a:rPr lang="it-IT" dirty="0" smtClean="0"/>
              <a:t>lezioni, presentazioni,  per almeno la  metà dell’orario  del docente nell’ambito degli orari indicati ad inizio anno scolastico;  per il restante tempo collegamenti brevi per  consegna o restituzione dei compiti, avvio di gruppi ( con le stanze di </a:t>
            </a:r>
            <a:r>
              <a:rPr lang="it-IT" dirty="0"/>
              <a:t>meet</a:t>
            </a:r>
            <a:r>
              <a:rPr lang="it-IT" dirty="0" smtClean="0"/>
              <a:t>),interrogazioni.</a:t>
            </a:r>
          </a:p>
          <a:p>
            <a:r>
              <a:rPr lang="it-IT" dirty="0"/>
              <a:t>Durante le attività sincrone </a:t>
            </a:r>
            <a:r>
              <a:rPr lang="it-IT" dirty="0" smtClean="0"/>
              <a:t>: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necessità della presenza degli alunni </a:t>
            </a:r>
            <a:r>
              <a:rPr lang="it-IT" dirty="0" smtClean="0"/>
              <a:t>(l’assenza va comunicata)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possibilità di sanzionare  comportamenti non rispettosi degli altri e del docente (necessità di aggiornare il regolamento di istituto prevedendo tali possibilità 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/>
              <a:t>Asincrone</a:t>
            </a:r>
          </a:p>
          <a:p>
            <a:pPr marL="0" indent="0">
              <a:buNone/>
            </a:pPr>
            <a:r>
              <a:rPr lang="it-IT" b="1" dirty="0"/>
              <a:t> </a:t>
            </a:r>
            <a:r>
              <a:rPr lang="it-IT" dirty="0" smtClean="0"/>
              <a:t>Consegna  </a:t>
            </a:r>
            <a:r>
              <a:rPr lang="it-IT" dirty="0"/>
              <a:t>agli studenti di </a:t>
            </a:r>
            <a:r>
              <a:rPr lang="it-IT" b="1" dirty="0"/>
              <a:t>compiti </a:t>
            </a:r>
            <a:r>
              <a:rPr lang="it-IT" dirty="0"/>
              <a:t>e di materiali per il loro </a:t>
            </a:r>
            <a:r>
              <a:rPr lang="it-IT" dirty="0" smtClean="0"/>
              <a:t>svolgimento, inserimento di video, mappe, esercitazioni , ecc.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8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 Le fasi dell’attività a distanza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-Indicazione di contenuti: utilizzo di libri di testo, predisposizione di presentazioni o di </a:t>
            </a:r>
            <a:r>
              <a:rPr lang="it-IT" dirty="0" err="1" smtClean="0"/>
              <a:t>videolezioni</a:t>
            </a:r>
            <a:r>
              <a:rPr lang="it-IT" dirty="0" smtClean="0"/>
              <a:t>, riferimenti  a materiale in rete, ecc.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-Verifica della loro comprensione attraverso  </a:t>
            </a:r>
            <a:r>
              <a:rPr lang="it-IT" dirty="0" err="1" smtClean="0"/>
              <a:t>classroom</a:t>
            </a:r>
            <a:r>
              <a:rPr lang="it-IT" dirty="0" smtClean="0"/>
              <a:t> , </a:t>
            </a:r>
            <a:r>
              <a:rPr lang="it-IT" dirty="0" err="1" smtClean="0"/>
              <a:t>quiz,chat</a:t>
            </a:r>
            <a:r>
              <a:rPr lang="it-IT" dirty="0" smtClean="0"/>
              <a:t>, fogli condivisi</a:t>
            </a:r>
            <a:r>
              <a:rPr lang="it-IT" dirty="0"/>
              <a:t> 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-Assegnazione dei compiti con indicazione dei tempi per le consegne e delle modalità di invio.</a:t>
            </a:r>
            <a:r>
              <a:rPr lang="it-IT" dirty="0"/>
              <a:t> </a:t>
            </a:r>
          </a:p>
          <a:p>
            <a:pPr marL="0" lvl="0" indent="0">
              <a:buNone/>
            </a:pPr>
            <a:r>
              <a:rPr lang="it-IT" b="1" dirty="0" smtClean="0"/>
              <a:t>-</a:t>
            </a:r>
            <a:r>
              <a:rPr lang="it-IT" dirty="0" smtClean="0"/>
              <a:t>Correzione dei compiti nell’aula virtuale o </a:t>
            </a:r>
            <a:r>
              <a:rPr lang="it-IT" dirty="0"/>
              <a:t> </a:t>
            </a:r>
            <a:r>
              <a:rPr lang="it-IT" dirty="0" smtClean="0"/>
              <a:t>con restituzione singola.</a:t>
            </a:r>
          </a:p>
          <a:p>
            <a:pPr marL="0" indent="0">
              <a:buNone/>
            </a:pPr>
            <a:r>
              <a:rPr lang="it-IT" dirty="0" smtClean="0"/>
              <a:t>-Verifiche finali con compiti di competenza</a:t>
            </a:r>
            <a:r>
              <a:rPr lang="it-IT" dirty="0"/>
              <a:t> </a:t>
            </a:r>
          </a:p>
          <a:p>
            <a:pPr marL="0" lvl="0" indent="0">
              <a:buNone/>
            </a:pPr>
            <a:r>
              <a:rPr lang="it-IT" dirty="0" smtClean="0"/>
              <a:t>-Valutazione </a:t>
            </a:r>
            <a:r>
              <a:rPr lang="it-IT" dirty="0"/>
              <a:t>formativa </a:t>
            </a:r>
            <a:r>
              <a:rPr lang="it-IT" dirty="0" smtClean="0"/>
              <a:t>(test </a:t>
            </a:r>
            <a:r>
              <a:rPr lang="it-IT" dirty="0"/>
              <a:t>online, </a:t>
            </a:r>
            <a:r>
              <a:rPr lang="it-IT" dirty="0" smtClean="0"/>
              <a:t>verifiche su </a:t>
            </a:r>
            <a:r>
              <a:rPr lang="it-IT" dirty="0" err="1"/>
              <a:t>classroom</a:t>
            </a:r>
            <a:r>
              <a:rPr lang="it-IT" dirty="0"/>
              <a:t>, </a:t>
            </a:r>
            <a:r>
              <a:rPr lang="it-IT" dirty="0" smtClean="0"/>
              <a:t>elaborati prodotti, </a:t>
            </a:r>
            <a:r>
              <a:rPr lang="it-IT" dirty="0" err="1" smtClean="0"/>
              <a:t>socrates</a:t>
            </a:r>
            <a:r>
              <a:rPr lang="it-IT" dirty="0" smtClean="0"/>
              <a:t> etc</a:t>
            </a:r>
            <a:r>
              <a:rPr lang="it-IT" dirty="0"/>
              <a:t>.).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4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it-IT" dirty="0">
                <a:solidFill>
                  <a:schemeClr val="accent1"/>
                </a:solidFill>
              </a:rPr>
              <a:t>Premessa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 fontAlgn="base">
              <a:lnSpc>
                <a:spcPct val="90000"/>
              </a:lnSpc>
              <a:buNone/>
            </a:pPr>
            <a:endParaRPr lang="it-IT" sz="2100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it-IT" sz="2100" dirty="0"/>
              <a:t>                CORONAVIRUS E SCUOLA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it-IT" sz="2100" dirty="0"/>
              <a:t>  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it-IT" sz="2100" dirty="0"/>
              <a:t>La sfida più grande degli ultimi decenni</a:t>
            </a:r>
          </a:p>
          <a:p>
            <a:pPr>
              <a:lnSpc>
                <a:spcPct val="90000"/>
              </a:lnSpc>
            </a:pPr>
            <a:endParaRPr lang="it-IT" sz="2100" dirty="0"/>
          </a:p>
          <a:p>
            <a:pPr>
              <a:lnSpc>
                <a:spcPct val="90000"/>
              </a:lnSpc>
            </a:pPr>
            <a:r>
              <a:rPr lang="it-IT" sz="2100" dirty="0"/>
              <a:t>Scuola ”Locus” di presenza fisica</a:t>
            </a:r>
          </a:p>
          <a:p>
            <a:pPr>
              <a:lnSpc>
                <a:spcPct val="90000"/>
              </a:lnSpc>
            </a:pPr>
            <a:r>
              <a:rPr lang="it-IT" sz="2100" dirty="0"/>
              <a:t>Ambiente educativo di apprendimento</a:t>
            </a:r>
          </a:p>
          <a:p>
            <a:pPr>
              <a:lnSpc>
                <a:spcPct val="90000"/>
              </a:lnSpc>
            </a:pPr>
            <a:r>
              <a:rPr lang="it-IT" sz="2100" dirty="0" smtClean="0"/>
              <a:t>Luogo </a:t>
            </a:r>
            <a:r>
              <a:rPr lang="it-IT" sz="2100" dirty="0"/>
              <a:t>di incontro,  relazioni, scambio di emozioni</a:t>
            </a:r>
          </a:p>
          <a:p>
            <a:pPr marL="0" indent="0">
              <a:lnSpc>
                <a:spcPct val="90000"/>
              </a:lnSpc>
              <a:buNone/>
            </a:pPr>
            <a:endParaRPr lang="it-IT" sz="2100" dirty="0"/>
          </a:p>
          <a:p>
            <a:pPr>
              <a:lnSpc>
                <a:spcPct val="90000"/>
              </a:lnSpc>
            </a:pPr>
            <a:endParaRPr lang="it-IT" sz="2100" dirty="0"/>
          </a:p>
          <a:p>
            <a:pPr fontAlgn="base">
              <a:lnSpc>
                <a:spcPct val="90000"/>
              </a:lnSpc>
            </a:pPr>
            <a:endParaRPr lang="it-IT" sz="2100" dirty="0"/>
          </a:p>
          <a:p>
            <a:pPr fontAlgn="base">
              <a:lnSpc>
                <a:spcPct val="90000"/>
              </a:lnSpc>
            </a:pPr>
            <a:endParaRPr lang="it-IT" sz="2100" dirty="0"/>
          </a:p>
          <a:p>
            <a:pPr>
              <a:lnSpc>
                <a:spcPct val="90000"/>
              </a:lnSpc>
            </a:pPr>
            <a:endParaRPr lang="it-IT" sz="21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32023" y="6033479"/>
            <a:ext cx="3944989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900">
                <a:solidFill>
                  <a:schemeClr val="tx1">
                    <a:alpha val="80000"/>
                  </a:schemeClr>
                </a:solidFill>
              </a:rPr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928637" y="6033479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z="90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it-IT" sz="9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400" dirty="0"/>
              <a:t>3</a:t>
            </a:r>
            <a:r>
              <a:rPr lang="it-IT" sz="2400" dirty="0" smtClean="0"/>
              <a:t>) Le metodologie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073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sz="4900" dirty="0"/>
          </a:p>
          <a:p>
            <a:pPr marL="0" indent="0">
              <a:buNone/>
            </a:pPr>
            <a:r>
              <a:rPr lang="it-IT" sz="7200" b="1" i="1" dirty="0" err="1" smtClean="0"/>
              <a:t>F</a:t>
            </a:r>
            <a:r>
              <a:rPr lang="it-IT" sz="7200" b="1" dirty="0" err="1" smtClean="0"/>
              <a:t>lipped</a:t>
            </a:r>
            <a:r>
              <a:rPr lang="it-IT" sz="7200" b="1" dirty="0" smtClean="0"/>
              <a:t> </a:t>
            </a:r>
            <a:r>
              <a:rPr lang="it-IT" sz="7200" b="1" dirty="0" err="1"/>
              <a:t>classroom</a:t>
            </a:r>
            <a:r>
              <a:rPr lang="it-IT" sz="7200" b="1" dirty="0"/>
              <a:t> </a:t>
            </a:r>
            <a:r>
              <a:rPr lang="it-IT" sz="7200" b="1" i="1" dirty="0"/>
              <a:t>: </a:t>
            </a:r>
            <a:r>
              <a:rPr lang="it-IT" sz="7200" dirty="0"/>
              <a:t>lo studio individuale  precede e non segue la lezione. Il docente da erogatore diventa regista. L’apprendimento viene avviato a casa tramite input e risorse indicate dal docente,  che fornisce agli alunni  domande guida per aiutarli nell’approfondimento  e, nella fase successiva, richiede chiarimenti, propone esercizi, guida </a:t>
            </a:r>
            <a:r>
              <a:rPr lang="it-IT" sz="7200" dirty="0" smtClean="0"/>
              <a:t>l’approfondimento.</a:t>
            </a:r>
          </a:p>
          <a:p>
            <a:pPr marL="0" indent="0">
              <a:buNone/>
            </a:pPr>
            <a:endParaRPr lang="it-IT" sz="7200" dirty="0" smtClean="0"/>
          </a:p>
          <a:p>
            <a:pPr marL="0" indent="0">
              <a:buNone/>
            </a:pPr>
            <a:r>
              <a:rPr lang="it-IT" sz="7200" b="1" dirty="0" smtClean="0"/>
              <a:t>Learning by </a:t>
            </a:r>
            <a:r>
              <a:rPr lang="it-IT" sz="7200" b="1" dirty="0" err="1" smtClean="0"/>
              <a:t>doing</a:t>
            </a:r>
            <a:r>
              <a:rPr lang="it-IT" sz="7200" b="1" dirty="0" smtClean="0"/>
              <a:t> </a:t>
            </a:r>
            <a:r>
              <a:rPr lang="it-IT" sz="7200" dirty="0" smtClean="0"/>
              <a:t>:Imparare  </a:t>
            </a:r>
            <a:r>
              <a:rPr lang="it-IT" sz="7200" dirty="0"/>
              <a:t>attraverso il </a:t>
            </a:r>
            <a:r>
              <a:rPr lang="it-IT" sz="7200" dirty="0" smtClean="0"/>
              <a:t> fare: </a:t>
            </a:r>
            <a:r>
              <a:rPr lang="it-IT" sz="7200" dirty="0"/>
              <a:t>è  una delle strategie didattiche più efficaci che permette non tanto di </a:t>
            </a:r>
            <a:r>
              <a:rPr lang="it-IT" sz="7200" dirty="0" smtClean="0"/>
              <a:t>memorizzare, </a:t>
            </a:r>
            <a:r>
              <a:rPr lang="it-IT" sz="7200" dirty="0"/>
              <a:t>quanto di pervenire a una comprensione interiorizzata. Allo studio teorico si affianca un </a:t>
            </a:r>
            <a:r>
              <a:rPr lang="it-IT" sz="7200" b="1" dirty="0"/>
              <a:t> riscontro di tipo pratico</a:t>
            </a:r>
            <a:r>
              <a:rPr lang="it-IT" sz="7200" dirty="0"/>
              <a:t>  che consente di comprendere meglio e memorizzare più </a:t>
            </a:r>
            <a:r>
              <a:rPr lang="it-IT" sz="7200" dirty="0" smtClean="0"/>
              <a:t>velocemente, </a:t>
            </a:r>
            <a:r>
              <a:rPr lang="it-IT" sz="7200" dirty="0"/>
              <a:t>grazie all’utilizzo dell’esperienza diretta che consente di fissare nella mente le informazioni e rende più facile l’apprendimento.</a:t>
            </a:r>
          </a:p>
          <a:p>
            <a:pPr marL="0" indent="0">
              <a:buNone/>
            </a:pPr>
            <a:endParaRPr lang="it-IT" sz="7200" b="1" i="1" dirty="0" smtClean="0"/>
          </a:p>
          <a:p>
            <a:pPr marL="0" indent="0">
              <a:buNone/>
            </a:pPr>
            <a:r>
              <a:rPr lang="it-IT" sz="7200" b="1" i="1" dirty="0" smtClean="0"/>
              <a:t>Il </a:t>
            </a:r>
            <a:r>
              <a:rPr lang="it-IT" sz="7200" b="1" i="1" dirty="0" err="1"/>
              <a:t>project</a:t>
            </a:r>
            <a:r>
              <a:rPr lang="it-IT" sz="7200" b="1" i="1" dirty="0"/>
              <a:t> work </a:t>
            </a:r>
            <a:r>
              <a:rPr lang="it-IT" sz="7200" i="1" dirty="0"/>
              <a:t>- </a:t>
            </a:r>
            <a:r>
              <a:rPr lang="it-IT" sz="7200" dirty="0"/>
              <a:t>consente allo studente di mostrare i suoi apprendimenti e la sua crescita sotto forma di progetto individuale o di gruppo</a:t>
            </a:r>
            <a:r>
              <a:rPr lang="it-IT" sz="7200" dirty="0" smtClean="0"/>
              <a:t>. E</a:t>
            </a:r>
            <a:r>
              <a:rPr lang="it-IT" sz="7200" dirty="0"/>
              <a:t>’ una sperimentazione  dei contenuti appresi durante un percorso didattico  e si collega al </a:t>
            </a:r>
            <a:r>
              <a:rPr lang="it-IT" sz="7200" dirty="0" err="1"/>
              <a:t>learning</a:t>
            </a:r>
            <a:r>
              <a:rPr lang="it-IT" sz="7200" dirty="0"/>
              <a:t> by </a:t>
            </a:r>
            <a:r>
              <a:rPr lang="it-IT" sz="7200" dirty="0" err="1"/>
              <a:t>doing</a:t>
            </a:r>
            <a:r>
              <a:rPr lang="it-IT" sz="7200" dirty="0"/>
              <a:t>. Al termine del periodo di apprendimento viene realizzato un progetto relativo a obiettivi prefissati e a contesti reali.</a:t>
            </a:r>
          </a:p>
          <a:p>
            <a:pPr marL="0" indent="0">
              <a:buNone/>
            </a:pPr>
            <a:endParaRPr lang="it-IT" sz="6400" dirty="0"/>
          </a:p>
          <a:p>
            <a:pPr marL="0" lvl="0" indent="0">
              <a:buNone/>
            </a:pPr>
            <a:endParaRPr lang="it-IT" sz="6400" dirty="0" smtClean="0"/>
          </a:p>
          <a:p>
            <a:pPr marL="0" indent="0">
              <a:buNone/>
            </a:pPr>
            <a:endParaRPr lang="it-IT" sz="64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Annalisa </a:t>
            </a:r>
            <a:r>
              <a:rPr lang="it-IT" dirty="0" err="1" smtClean="0"/>
              <a:t>Frigenti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8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620688"/>
            <a:ext cx="7848872" cy="55054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it-IT" sz="7200" b="1" dirty="0"/>
              <a:t>L’apprendimento </a:t>
            </a:r>
            <a:r>
              <a:rPr lang="it-IT" sz="8000" b="1" dirty="0"/>
              <a:t>cooperativo</a:t>
            </a:r>
            <a:r>
              <a:rPr lang="it-IT" sz="8000" dirty="0"/>
              <a:t>: pratiche che spingono gli allievi a essere costruttori del proprio sapere attraverso il lavoro con gli altri. Formazione di gruppi  nei quali ognuno abbia  responsabilità individuali. L’insegnante  dovrà essere in grado di strutturare i gruppi in modo che gli alunni si trovino in una situazione di interdipendenza positiva  e siano in grado di valutare insieme il lavoro finale, cosa che li motiva e li gratifica. E’ una modalità di apprendimento che può essere utilizzata sia in modalità didattica sincrona che asincrona attraverso scambi </a:t>
            </a:r>
            <a:r>
              <a:rPr lang="it-IT" sz="8000" dirty="0" smtClean="0"/>
              <a:t>mail, </a:t>
            </a:r>
            <a:r>
              <a:rPr lang="it-IT" sz="8000" dirty="0"/>
              <a:t>software e condivisione di materiali </a:t>
            </a:r>
            <a:r>
              <a:rPr lang="it-IT" sz="8000" dirty="0" smtClean="0"/>
              <a:t>comuni.</a:t>
            </a:r>
          </a:p>
          <a:p>
            <a:endParaRPr lang="it-IT" sz="8000" dirty="0"/>
          </a:p>
          <a:p>
            <a:pPr marL="0" indent="0">
              <a:buNone/>
            </a:pPr>
            <a:endParaRPr lang="it-IT" sz="8000" dirty="0"/>
          </a:p>
          <a:p>
            <a:r>
              <a:rPr lang="it-IT" sz="8000" b="1" dirty="0" err="1" smtClean="0"/>
              <a:t>Spaced</a:t>
            </a:r>
            <a:r>
              <a:rPr lang="it-IT" sz="8000" b="1" dirty="0" smtClean="0"/>
              <a:t> Learning</a:t>
            </a:r>
            <a:r>
              <a:rPr lang="it-IT" sz="8000" dirty="0" smtClean="0"/>
              <a:t>: apprendimento intervallato - una metodologia che utilizza l’approccio tradizionale ma propone un’articolazione del tempo di lezione che consente di massimizzare la concentrazione. Viene utilizzato per alleggerire lezioni troppo lunghe ed è suddiviso in 3 momenti di input (si forniscono le informazioni iniziali,  si  ripetono i contenuti con metodologie differenti, si somministrano esercizi/valutazione formativa)   e due intervalli (al termine di ogni intervento) finalizzati a  far risalire la curva di attenzione. Attenzione centrata anche sugli spazi </a:t>
            </a:r>
          </a:p>
          <a:p>
            <a:pPr marL="0" indent="0">
              <a:buNone/>
            </a:pPr>
            <a:endParaRPr lang="it-IT" sz="80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8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 4)Le tipologie di verifica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La valutazione tradizionale </a:t>
            </a:r>
            <a:r>
              <a:rPr lang="it-IT" dirty="0" smtClean="0"/>
              <a:t> </a:t>
            </a:r>
            <a:r>
              <a:rPr lang="it-IT" dirty="0"/>
              <a:t>non è  più sufficiente,  soprattutto in questa fase di </a:t>
            </a:r>
            <a:r>
              <a:rPr lang="it-IT" dirty="0" smtClean="0"/>
              <a:t>emergenza</a:t>
            </a:r>
            <a:r>
              <a:rPr lang="it-IT" dirty="0"/>
              <a:t> 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L’utilizzo di strumenti digitali  </a:t>
            </a:r>
            <a:r>
              <a:rPr lang="it-IT" dirty="0"/>
              <a:t>ci </a:t>
            </a:r>
            <a:r>
              <a:rPr lang="it-IT" dirty="0" smtClean="0"/>
              <a:t>consente  di far emergere diverse </a:t>
            </a:r>
            <a:r>
              <a:rPr lang="it-IT" dirty="0"/>
              <a:t>intelligenze, attitudini e talenti </a:t>
            </a:r>
            <a:r>
              <a:rPr lang="it-IT" dirty="0" smtClean="0"/>
              <a:t> rimotivando anche quegli  studenti </a:t>
            </a:r>
            <a:r>
              <a:rPr lang="it-IT" dirty="0"/>
              <a:t>che nelle attività tradizionali </a:t>
            </a:r>
            <a:r>
              <a:rPr lang="it-IT" dirty="0" smtClean="0"/>
              <a:t>sono penalizzati.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Occorre:</a:t>
            </a:r>
          </a:p>
          <a:p>
            <a:r>
              <a:rPr lang="it-IT" dirty="0" smtClean="0"/>
              <a:t>Superare </a:t>
            </a:r>
            <a:r>
              <a:rPr lang="it-IT" dirty="0"/>
              <a:t>o quanto meno integrare le verifiche </a:t>
            </a:r>
            <a:r>
              <a:rPr lang="it-IT" dirty="0" smtClean="0"/>
              <a:t>tradizionali</a:t>
            </a:r>
          </a:p>
          <a:p>
            <a:r>
              <a:rPr lang="it-IT" dirty="0" smtClean="0"/>
              <a:t>Provare a garantire la veridicità delle verifiche a distanza</a:t>
            </a:r>
            <a:r>
              <a:rPr lang="it-IT" dirty="0"/>
              <a:t> </a:t>
            </a:r>
            <a:r>
              <a:rPr lang="it-IT" dirty="0" smtClean="0"/>
              <a:t> attraverso opportune modalità e aumentando  il numero  </a:t>
            </a:r>
            <a:r>
              <a:rPr lang="it-IT" dirty="0"/>
              <a:t>di verifiche/eventi da </a:t>
            </a:r>
            <a:r>
              <a:rPr lang="it-IT" dirty="0" smtClean="0"/>
              <a:t>valutare </a:t>
            </a:r>
          </a:p>
          <a:p>
            <a:r>
              <a:rPr lang="it-IT" dirty="0" smtClean="0"/>
              <a:t>Verificare  </a:t>
            </a:r>
            <a:r>
              <a:rPr lang="it-IT" dirty="0"/>
              <a:t>concretamente non il mero adempimento di un compito ma l’acquisizione di competenze complesse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6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2" name="Ovale 1"/>
          <p:cNvSpPr/>
          <p:nvPr/>
        </p:nvSpPr>
        <p:spPr>
          <a:xfrm>
            <a:off x="179512" y="132218"/>
            <a:ext cx="5508104" cy="4680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11560" y="1196752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Una Unità di Apprendimento realizzata nell’ambito di un curricolo per competenze deve prevedere, oltre alle prove di verifica tradizionali  anche azioni per valutare le competenze</a:t>
            </a:r>
          </a:p>
        </p:txBody>
      </p:sp>
      <p:sp>
        <p:nvSpPr>
          <p:cNvPr id="7" name="Ovale 6"/>
          <p:cNvSpPr/>
          <p:nvPr/>
        </p:nvSpPr>
        <p:spPr>
          <a:xfrm>
            <a:off x="3707904" y="3068960"/>
            <a:ext cx="4608512" cy="2729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Necessità di ricorrere  a compiti di realtà, osservazioni sistematiche e autobiografie cognitive-  esperienze ed attività  nelle quali l’alunno deve mettere in campo le competenze </a:t>
            </a:r>
            <a:r>
              <a:rPr lang="it-IT" dirty="0" smtClean="0"/>
              <a:t> acquisite</a:t>
            </a:r>
            <a:endParaRPr lang="it-IT" dirty="0"/>
          </a:p>
        </p:txBody>
      </p:sp>
      <p:sp>
        <p:nvSpPr>
          <p:cNvPr id="9" name="AutoShape 2" descr="Compiti di realtà - Raffaello Scuo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6" name="Picture 4" descr="Compiti di realtà - Raffaello Scu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19104"/>
            <a:ext cx="1952625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6" descr="Ripiegamento Distaccamento della Polizia stradale di Villa San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80" name="Picture 8" descr="Ripiegamento Distaccamento della Polizia stradale di Villa San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87" y="3998101"/>
            <a:ext cx="3118225" cy="162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5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Le  </a:t>
            </a:r>
            <a:r>
              <a:rPr lang="it-IT" dirty="0"/>
              <a:t>prove devono consentire di comprendere anche  se lo studente è consapevole dei punti di forza, dei punti di debolezza, delle azioni da intraprendere  per migliorare, attraverso un percorso di autovalutazione che comporta la necessità di fornire informazioni tempestive e trasparenti all’alunno relativamente al raggiungimento degli obiettivi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34</a:t>
            </a:fld>
            <a:endParaRPr lang="it-IT"/>
          </a:p>
        </p:txBody>
      </p:sp>
      <p:pic>
        <p:nvPicPr>
          <p:cNvPr id="4098" name="Picture 2" descr="La scuola a casa, nel modo giusto - Eppen Bambini, Berga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-99392"/>
            <a:ext cx="322324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340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Compiti scritti </a:t>
            </a:r>
            <a:r>
              <a:rPr lang="it-IT" dirty="0" smtClean="0"/>
              <a:t>con individuazione di criteri (modalità e tempi di consegna): </a:t>
            </a:r>
            <a:r>
              <a:rPr lang="it-IT" dirty="0"/>
              <a:t>devono essere </a:t>
            </a:r>
            <a:r>
              <a:rPr lang="it-IT" dirty="0" smtClean="0"/>
              <a:t>strutturati </a:t>
            </a:r>
            <a:r>
              <a:rPr lang="it-IT" dirty="0"/>
              <a:t>in modo da evitare ricorso a aiuti esterni e stimolare il ragionamento. </a:t>
            </a:r>
            <a:endParaRPr lang="it-IT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Colloqui </a:t>
            </a:r>
            <a:r>
              <a:rPr lang="it-IT" b="1" dirty="0"/>
              <a:t>orali programmati</a:t>
            </a:r>
            <a:r>
              <a:rPr lang="it-IT" dirty="0"/>
              <a:t>, </a:t>
            </a:r>
            <a:r>
              <a:rPr lang="it-IT" dirty="0" smtClean="0"/>
              <a:t>nell’aula virtuale.  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Esercitazioni i</a:t>
            </a:r>
            <a:r>
              <a:rPr lang="it-IT" dirty="0" smtClean="0"/>
              <a:t>n videoconferenza </a:t>
            </a:r>
            <a:r>
              <a:rPr lang="it-IT" dirty="0"/>
              <a:t>o </a:t>
            </a:r>
            <a:r>
              <a:rPr lang="it-IT" dirty="0" smtClean="0"/>
              <a:t> con consegna in modalità asincrona (mail o inserimento su </a:t>
            </a:r>
            <a:r>
              <a:rPr lang="it-IT" dirty="0" err="1" smtClean="0"/>
              <a:t>classroom</a:t>
            </a:r>
            <a:r>
              <a:rPr lang="it-IT" dirty="0" smtClean="0"/>
              <a:t>).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Tavole </a:t>
            </a:r>
            <a:r>
              <a:rPr lang="it-IT" b="1" dirty="0"/>
              <a:t>di </a:t>
            </a:r>
            <a:r>
              <a:rPr lang="it-IT" b="1" dirty="0" smtClean="0"/>
              <a:t>disegno</a:t>
            </a:r>
            <a:r>
              <a:rPr lang="it-IT" dirty="0" smtClean="0"/>
              <a:t>.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Materiale </a:t>
            </a:r>
            <a:r>
              <a:rPr lang="it-IT" b="1" dirty="0"/>
              <a:t>video</a:t>
            </a:r>
            <a:r>
              <a:rPr lang="it-IT" dirty="0" smtClean="0"/>
              <a:t>.</a:t>
            </a:r>
          </a:p>
          <a:p>
            <a:pPr lvl="0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2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6. </a:t>
            </a:r>
            <a:r>
              <a:rPr lang="it-IT" b="1" dirty="0" smtClean="0"/>
              <a:t>Mappe mentali </a:t>
            </a:r>
            <a:r>
              <a:rPr lang="it-IT" dirty="0" smtClean="0"/>
              <a:t>-da valutare come compito scritto o come supporto alla verifica orale - in grado di evidenziare l’apprendimento profondo e di verificare il processo di costruzione della conoscenza (Strumenti gratuiti  da utilizzare possono essere  </a:t>
            </a:r>
            <a:r>
              <a:rPr lang="it-IT" dirty="0" err="1" smtClean="0"/>
              <a:t>FreeMind</a:t>
            </a:r>
            <a:r>
              <a:rPr lang="it-IT" dirty="0"/>
              <a:t>, Mind42, </a:t>
            </a:r>
            <a:r>
              <a:rPr lang="it-IT" dirty="0" err="1"/>
              <a:t>Coggle</a:t>
            </a:r>
            <a:r>
              <a:rPr lang="it-IT" dirty="0" smtClean="0"/>
              <a:t>, </a:t>
            </a:r>
            <a:r>
              <a:rPr lang="it-IT" dirty="0" err="1" smtClean="0"/>
              <a:t>mappex</a:t>
            </a:r>
            <a:r>
              <a:rPr lang="it-IT" dirty="0" smtClean="0"/>
              <a:t>, </a:t>
            </a:r>
            <a:r>
              <a:rPr lang="it-IT" dirty="0" err="1" smtClean="0"/>
              <a:t>ecc</a:t>
            </a:r>
            <a:r>
              <a:rPr lang="it-IT" dirty="0"/>
              <a:t> </a:t>
            </a:r>
            <a:r>
              <a:rPr lang="it-IT" dirty="0" smtClean="0"/>
              <a:t>) .</a:t>
            </a:r>
          </a:p>
          <a:p>
            <a:pPr marL="0" indent="0">
              <a:buNone/>
            </a:pPr>
            <a:r>
              <a:rPr lang="it-IT" b="1" dirty="0" smtClean="0"/>
              <a:t>7.  </a:t>
            </a:r>
            <a:r>
              <a:rPr lang="it-IT" b="1" dirty="0" err="1" smtClean="0"/>
              <a:t>Commenting</a:t>
            </a:r>
            <a:r>
              <a:rPr lang="it-IT" dirty="0" smtClean="0"/>
              <a:t>: Vengono </a:t>
            </a:r>
            <a:r>
              <a:rPr lang="it-IT" dirty="0"/>
              <a:t>caricati dei testi in piattaforma in modalità di scrittura collaborativa o  anche mediante l’utilizzo di software quali  “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Comment</a:t>
            </a:r>
            <a:r>
              <a:rPr lang="it-IT" dirty="0"/>
              <a:t>”,  “Genius”,  e su di essi gli studenti devono inserire dei commenti in modalità sincrona o asincrona. Il docente stimola gli alunni o a formulare commenti su un testo proposto o a caricare collegamenti, link, documenti di </a:t>
            </a:r>
            <a:r>
              <a:rPr lang="it-IT" dirty="0" smtClean="0"/>
              <a:t>approfondimento.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8.  </a:t>
            </a:r>
            <a:r>
              <a:rPr lang="it-IT" b="1" dirty="0" smtClean="0"/>
              <a:t>Creazione </a:t>
            </a:r>
            <a:r>
              <a:rPr lang="it-IT" b="1" dirty="0"/>
              <a:t>di  “compiti con quiz</a:t>
            </a:r>
            <a:r>
              <a:rPr lang="it-IT" dirty="0"/>
              <a:t>” in </a:t>
            </a:r>
            <a:r>
              <a:rPr lang="it-IT" dirty="0" err="1"/>
              <a:t>classroom</a:t>
            </a:r>
            <a:r>
              <a:rPr lang="it-IT" dirty="0"/>
              <a:t>  </a:t>
            </a:r>
            <a:r>
              <a:rPr lang="it-IT" dirty="0" smtClean="0"/>
              <a:t> che consente anche di importare sul registro  le valutazioni assegnate.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89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9.Debate</a:t>
            </a:r>
            <a:endParaRPr lang="it-IT" b="1" dirty="0"/>
          </a:p>
          <a:p>
            <a:r>
              <a:rPr lang="it-IT" dirty="0" smtClean="0"/>
              <a:t> E’ la conclusione, in un’aula virtuale, e a mezzo discussione in gruppo, di un percorso avviato con l’assegnazione di un compito sul quale gli alunni devono prepararsi consultando fonti o strutturando argomentazioni. Permette di </a:t>
            </a:r>
            <a:r>
              <a:rPr lang="it-IT" dirty="0"/>
              <a:t>valutare </a:t>
            </a:r>
            <a:r>
              <a:rPr lang="it-IT" dirty="0" smtClean="0"/>
              <a:t> competenze linguistiche, logiche, argomentative , </a:t>
            </a:r>
            <a:r>
              <a:rPr lang="it-IT" dirty="0"/>
              <a:t>di analisi e scelta delle fonti, di rispetto dell’avversario, ecc.</a:t>
            </a:r>
          </a:p>
          <a:p>
            <a:pPr marL="0" indent="0">
              <a:buNone/>
            </a:pPr>
            <a:r>
              <a:rPr lang="it-IT" b="1" dirty="0" smtClean="0"/>
              <a:t>10.Esperimenti </a:t>
            </a:r>
            <a:r>
              <a:rPr lang="it-IT" b="1" dirty="0"/>
              <a:t>e relazioni di laboratorio</a:t>
            </a:r>
          </a:p>
          <a:p>
            <a:r>
              <a:rPr lang="it-IT" dirty="0" smtClean="0"/>
              <a:t>Creazione di laboratori virtuali  attraverso appositi portali che mettono a disposizione ambienti </a:t>
            </a:r>
            <a:r>
              <a:rPr lang="it-IT" dirty="0"/>
              <a:t>di simulazione (il più famoso è </a:t>
            </a:r>
            <a:r>
              <a:rPr lang="it-IT" dirty="0" err="1" smtClean="0"/>
              <a:t>Phet</a:t>
            </a:r>
            <a:r>
              <a:rPr lang="it-IT" dirty="0" smtClean="0"/>
              <a:t>) nei quali lo studente può operare  condividendo lo schermo</a:t>
            </a:r>
          </a:p>
          <a:p>
            <a:pPr marL="0" indent="0">
              <a:buNone/>
            </a:pPr>
            <a:r>
              <a:rPr lang="it-IT" b="1" dirty="0" smtClean="0"/>
              <a:t>11. Produzione di spettacoli, realizzazione di giornali, realizzazione di siti</a:t>
            </a:r>
            <a:endParaRPr lang="it-IT" b="1" dirty="0"/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8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La valutazione </a:t>
            </a:r>
            <a:r>
              <a:rPr lang="it-IT" dirty="0" smtClean="0"/>
              <a:t>deve  </a:t>
            </a:r>
            <a:r>
              <a:rPr lang="it-IT" b="1" dirty="0"/>
              <a:t>rilevare le competenze</a:t>
            </a:r>
            <a:r>
              <a:rPr lang="it-IT" dirty="0"/>
              <a:t> </a:t>
            </a:r>
            <a:r>
              <a:rPr lang="it-IT" dirty="0" smtClean="0"/>
              <a:t> poggiando  </a:t>
            </a:r>
            <a:r>
              <a:rPr lang="it-IT" dirty="0"/>
              <a:t>su </a:t>
            </a:r>
            <a:r>
              <a:rPr lang="it-IT" dirty="0" smtClean="0"/>
              <a:t> </a:t>
            </a:r>
            <a:r>
              <a:rPr lang="it-IT" dirty="0"/>
              <a:t>una </a:t>
            </a:r>
            <a:r>
              <a:rPr lang="it-IT" b="1" dirty="0"/>
              <a:t>pluralità di “evidenze”: </a:t>
            </a:r>
            <a:endParaRPr lang="it-IT" b="1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Occorrerà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Osservare l’intero </a:t>
            </a:r>
            <a:r>
              <a:rPr lang="it-IT" dirty="0">
                <a:solidFill>
                  <a:schemeClr val="tx1"/>
                </a:solidFill>
              </a:rPr>
              <a:t>percorso seguito dall’alunno </a:t>
            </a:r>
            <a:r>
              <a:rPr lang="it-IT" dirty="0" smtClean="0">
                <a:solidFill>
                  <a:schemeClr val="tx1"/>
                </a:solidFill>
              </a:rPr>
              <a:t>tenendo conto dei punti di  partenza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Utilizzare indicatori deliberati collegialmente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Valorizzare </a:t>
            </a:r>
            <a:r>
              <a:rPr lang="it-IT" dirty="0">
                <a:solidFill>
                  <a:schemeClr val="tx1"/>
                </a:solidFill>
              </a:rPr>
              <a:t>l’impegno degli studenti e soprattutto il loro </a:t>
            </a:r>
            <a:r>
              <a:rPr lang="it-IT" dirty="0" smtClean="0">
                <a:solidFill>
                  <a:schemeClr val="tx1"/>
                </a:solidFill>
              </a:rPr>
              <a:t>miglioramento </a:t>
            </a:r>
            <a:endParaRPr lang="it-IT" dirty="0">
              <a:solidFill>
                <a:schemeClr val="tx1"/>
              </a:solidFill>
            </a:endParaRPr>
          </a:p>
          <a:p>
            <a:pPr lvl="0"/>
            <a:r>
              <a:rPr lang="it-IT" dirty="0">
                <a:solidFill>
                  <a:schemeClr val="tx1"/>
                </a:solidFill>
              </a:rPr>
              <a:t>Valutare in sede di </a:t>
            </a:r>
            <a:r>
              <a:rPr lang="it-IT" dirty="0" err="1">
                <a:solidFill>
                  <a:schemeClr val="tx1"/>
                </a:solidFill>
              </a:rPr>
              <a:t>C</a:t>
            </a:r>
            <a:r>
              <a:rPr lang="it-IT" dirty="0" err="1" smtClean="0">
                <a:solidFill>
                  <a:schemeClr val="tx1"/>
                </a:solidFill>
              </a:rPr>
              <a:t>dc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aspetti comuni (soft </a:t>
            </a:r>
            <a:r>
              <a:rPr lang="it-IT" dirty="0" err="1">
                <a:solidFill>
                  <a:schemeClr val="tx1"/>
                </a:solidFill>
              </a:rPr>
              <a:t>skills</a:t>
            </a:r>
            <a:r>
              <a:rPr lang="it-IT" dirty="0">
                <a:solidFill>
                  <a:schemeClr val="tx1"/>
                </a:solidFill>
              </a:rPr>
              <a:t>);</a:t>
            </a:r>
          </a:p>
          <a:p>
            <a:pPr lvl="0"/>
            <a:r>
              <a:rPr lang="it-IT" dirty="0" smtClean="0">
                <a:solidFill>
                  <a:schemeClr val="tx1"/>
                </a:solidFill>
              </a:rPr>
              <a:t>Informare tempestivamente le famiglie sui criteri di valutazione deliberati</a:t>
            </a:r>
            <a:r>
              <a:rPr lang="it-IT" dirty="0">
                <a:solidFill>
                  <a:schemeClr val="tx1"/>
                </a:solidFill>
              </a:rPr>
              <a:t> 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7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/>
              <a:t>5  Gli accorgimenti per  la veridicità della verifica</a:t>
            </a:r>
          </a:p>
          <a:p>
            <a:pPr algn="just"/>
            <a:r>
              <a:rPr lang="it-IT" sz="2000" dirty="0" smtClean="0"/>
              <a:t>Predisporre  possibilmente compiti di realtà</a:t>
            </a:r>
          </a:p>
          <a:p>
            <a:pPr algn="just"/>
            <a:r>
              <a:rPr lang="it-IT" sz="2000" dirty="0"/>
              <a:t>Formulare domande che consentano di far venir fuori le competenze attraverso  il ragionamento </a:t>
            </a:r>
          </a:p>
          <a:p>
            <a:pPr algn="just"/>
            <a:r>
              <a:rPr lang="it-IT" sz="2000" dirty="0" smtClean="0"/>
              <a:t>Interrompere e chiedere chiarimenti </a:t>
            </a:r>
          </a:p>
          <a:p>
            <a:pPr algn="just"/>
            <a:r>
              <a:rPr lang="it-IT" sz="2000" dirty="0" smtClean="0"/>
              <a:t>Verificare la prontezza di risposta e le capacità di fare collegamenti per comprendere se si stia ricorrendo ad ausili</a:t>
            </a:r>
          </a:p>
          <a:p>
            <a:pPr algn="just"/>
            <a:r>
              <a:rPr lang="it-IT" sz="2000" dirty="0" smtClean="0"/>
              <a:t>Tenere accesa la telecamera (fatta eccezione per alunni con particolari problematiche)</a:t>
            </a:r>
            <a:endParaRPr lang="it-IT" sz="2000" dirty="0"/>
          </a:p>
          <a:p>
            <a:pPr algn="just"/>
            <a:r>
              <a:rPr lang="it-IT" sz="2000" dirty="0" smtClean="0"/>
              <a:t>Notare se l’interessato è distratto da altro</a:t>
            </a:r>
          </a:p>
          <a:p>
            <a:pPr algn="just"/>
            <a:r>
              <a:rPr lang="it-IT" sz="2000" dirty="0" smtClean="0"/>
              <a:t>Utilizzare ove possibile lavagne condivise  ( </a:t>
            </a:r>
            <a:r>
              <a:rPr lang="it-IT" sz="2000" dirty="0" err="1" smtClean="0"/>
              <a:t>GeoGebra</a:t>
            </a:r>
            <a:r>
              <a:rPr lang="it-IT" sz="2000" dirty="0" smtClean="0"/>
              <a:t>) in modo da poter  controllare  </a:t>
            </a:r>
            <a:r>
              <a:rPr lang="it-IT" sz="2000" dirty="0"/>
              <a:t>e valutare quanto lo studente dice ma anche ciò che scrive contemporaneamente. </a:t>
            </a:r>
            <a:endParaRPr lang="it-IT" sz="2000" dirty="0" smtClean="0"/>
          </a:p>
          <a:p>
            <a:pPr algn="just"/>
            <a:r>
              <a:rPr lang="it-IT" sz="2000" dirty="0" smtClean="0"/>
              <a:t>Evitare </a:t>
            </a:r>
            <a:r>
              <a:rPr lang="it-IT" sz="2000" dirty="0"/>
              <a:t>fenomeni di plagio </a:t>
            </a:r>
            <a:r>
              <a:rPr lang="it-IT" sz="2000" dirty="0" smtClean="0"/>
              <a:t>nelle verifiche scritte ricorrendo a  </a:t>
            </a:r>
            <a:r>
              <a:rPr lang="it-IT" sz="2000" dirty="0"/>
              <a:t>software come </a:t>
            </a:r>
            <a:r>
              <a:rPr lang="it-IT" sz="2000" dirty="0" err="1"/>
              <a:t>Compilatio</a:t>
            </a:r>
            <a:r>
              <a:rPr lang="it-IT" sz="2000" dirty="0"/>
              <a:t>. </a:t>
            </a:r>
            <a:endParaRPr lang="it-IT" sz="2000" dirty="0" smtClean="0"/>
          </a:p>
          <a:p>
            <a:pPr algn="just"/>
            <a:r>
              <a:rPr lang="it-IT" sz="2000" dirty="0" smtClean="0"/>
              <a:t>Far seguire a compiti scritti  verifiche orali sugli stessi argomenti formulando domande che consentano di verificare il ragionamento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5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Passaggio repentino   alla </a:t>
            </a:r>
            <a:r>
              <a:rPr lang="it-IT" dirty="0" smtClean="0"/>
              <a:t>DAD(</a:t>
            </a:r>
            <a:r>
              <a:rPr lang="it-IT" dirty="0" smtClean="0">
                <a:solidFill>
                  <a:srgbClr val="FF0000"/>
                </a:solidFill>
              </a:rPr>
              <a:t>E)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4169588" y="2420888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971600" y="3428999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dirty="0"/>
              <a:t>Una nuova situazione- una didattica utilizzata finora da poche scuole e in aggiunta - non in sostituzione - alla didattica tradizionale</a:t>
            </a:r>
          </a:p>
          <a:p>
            <a:pPr fontAlgn="base"/>
            <a:endParaRPr lang="it-IT" dirty="0"/>
          </a:p>
          <a:p>
            <a:pPr fontAlgn="base"/>
            <a:r>
              <a:rPr lang="it-IT" dirty="0"/>
              <a:t>Didattica </a:t>
            </a:r>
            <a:r>
              <a:rPr lang="it-IT" dirty="0">
                <a:solidFill>
                  <a:srgbClr val="FF0000"/>
                </a:solidFill>
              </a:rPr>
              <a:t>emergenziale</a:t>
            </a:r>
            <a:r>
              <a:rPr lang="it-IT" dirty="0"/>
              <a:t> finalizzata a far concludere l’anno scolastico…  anche con soluzioni di compromesso</a:t>
            </a:r>
          </a:p>
        </p:txBody>
      </p:sp>
      <p:pic>
        <p:nvPicPr>
          <p:cNvPr id="8" name="Immagine 7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9A4593E3-9CCC-4962-BD44-C1754B2A0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695" y="4906327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11390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40</a:t>
            </a:fld>
            <a:endParaRPr lang="it-IT"/>
          </a:p>
        </p:txBody>
      </p:sp>
      <p:sp>
        <p:nvSpPr>
          <p:cNvPr id="2" name="Ovale 1"/>
          <p:cNvSpPr/>
          <p:nvPr/>
        </p:nvSpPr>
        <p:spPr>
          <a:xfrm>
            <a:off x="2653521" y="188640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Organi collegiali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1763688" y="4848871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Formulare rubriche di valutazione</a:t>
            </a:r>
          </a:p>
        </p:txBody>
      </p:sp>
      <p:sp>
        <p:nvSpPr>
          <p:cNvPr id="7" name="Ovale 6"/>
          <p:cNvSpPr/>
          <p:nvPr/>
        </p:nvSpPr>
        <p:spPr>
          <a:xfrm>
            <a:off x="4788024" y="4005064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Elaborare criteri di </a:t>
            </a:r>
            <a:r>
              <a:rPr lang="it-IT" dirty="0" smtClean="0"/>
              <a:t>valutazione </a:t>
            </a:r>
            <a:r>
              <a:rPr lang="it-IT" dirty="0"/>
              <a:t>adeguati</a:t>
            </a:r>
          </a:p>
          <a:p>
            <a:pPr algn="ctr"/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1002918" y="3068960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Individuare modalità per tenere traccia dei percorsi realizzati</a:t>
            </a:r>
          </a:p>
        </p:txBody>
      </p:sp>
      <p:sp>
        <p:nvSpPr>
          <p:cNvPr id="9" name="Ovale 8"/>
          <p:cNvSpPr/>
          <p:nvPr/>
        </p:nvSpPr>
        <p:spPr>
          <a:xfrm>
            <a:off x="4360870" y="1728332"/>
            <a:ext cx="3312368" cy="2077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Condividere  modalità di elaborazione e somministrazione di  prove di verifica intermedie e finali</a:t>
            </a:r>
          </a:p>
        </p:txBody>
      </p:sp>
      <p:sp>
        <p:nvSpPr>
          <p:cNvPr id="10" name="Ovale 9"/>
          <p:cNvSpPr/>
          <p:nvPr/>
        </p:nvSpPr>
        <p:spPr>
          <a:xfrm>
            <a:off x="323529" y="1621535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Essenzializzare i traguardi di apprendimento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979713" y="188640"/>
            <a:ext cx="482453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/>
              <a:t>Gli organi collegiali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68340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DBF61EA3-B236-439E-9C0B-340980D56B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5245" y="620688"/>
            <a:ext cx="7001091" cy="541435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La valutazione sommativa: ruolo dei dipartimenti e dei </a:t>
            </a:r>
            <a:r>
              <a:rPr lang="it-IT" sz="2400" b="1" dirty="0" smtClean="0">
                <a:solidFill>
                  <a:schemeClr val="tx1"/>
                </a:solidFill>
              </a:rPr>
              <a:t>collegi</a:t>
            </a:r>
            <a:endParaRPr lang="it-IT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Necessità</a:t>
            </a:r>
            <a:r>
              <a:rPr lang="it-IT" sz="2400" dirty="0">
                <a:solidFill>
                  <a:schemeClr val="tx1"/>
                </a:solidFill>
              </a:rPr>
              <a:t>, in questa </a:t>
            </a:r>
            <a:r>
              <a:rPr lang="it-IT" sz="2400" dirty="0" smtClean="0">
                <a:solidFill>
                  <a:schemeClr val="tx1"/>
                </a:solidFill>
              </a:rPr>
              <a:t>fase, </a:t>
            </a:r>
            <a:r>
              <a:rPr lang="it-IT" sz="2400" dirty="0">
                <a:solidFill>
                  <a:schemeClr val="tx1"/>
                </a:solidFill>
              </a:rPr>
              <a:t>di </a:t>
            </a:r>
            <a:r>
              <a:rPr lang="it-IT" sz="2400" dirty="0" smtClean="0">
                <a:solidFill>
                  <a:schemeClr val="tx1"/>
                </a:solidFill>
              </a:rPr>
              <a:t>trasformare la </a:t>
            </a:r>
            <a:r>
              <a:rPr lang="it-IT" sz="2400" dirty="0">
                <a:solidFill>
                  <a:schemeClr val="tx1"/>
                </a:solidFill>
              </a:rPr>
              <a:t>valutazione </a:t>
            </a:r>
            <a:r>
              <a:rPr lang="it-IT" sz="2400" dirty="0">
                <a:solidFill>
                  <a:srgbClr val="FF0000"/>
                </a:solidFill>
              </a:rPr>
              <a:t>formativa </a:t>
            </a:r>
            <a:r>
              <a:rPr lang="it-IT" sz="2400" dirty="0">
                <a:solidFill>
                  <a:schemeClr val="tx1"/>
                </a:solidFill>
              </a:rPr>
              <a:t>che </a:t>
            </a:r>
            <a:r>
              <a:rPr lang="it-IT" sz="2400" dirty="0" smtClean="0">
                <a:solidFill>
                  <a:schemeClr val="tx1"/>
                </a:solidFill>
              </a:rPr>
              <a:t> spesso ha comportato  l’utilizzo </a:t>
            </a:r>
            <a:r>
              <a:rPr lang="it-IT" sz="2400" dirty="0">
                <a:solidFill>
                  <a:schemeClr val="tx1"/>
                </a:solidFill>
              </a:rPr>
              <a:t>di  strumenti differenti dal </a:t>
            </a:r>
            <a:r>
              <a:rPr lang="it-IT" sz="2400" dirty="0" smtClean="0">
                <a:solidFill>
                  <a:schemeClr val="tx1"/>
                </a:solidFill>
              </a:rPr>
              <a:t>voto, </a:t>
            </a:r>
            <a:r>
              <a:rPr lang="it-IT" sz="2400" dirty="0" smtClean="0">
                <a:solidFill>
                  <a:srgbClr val="FF0000"/>
                </a:solidFill>
              </a:rPr>
              <a:t>in sommativa </a:t>
            </a:r>
            <a:r>
              <a:rPr lang="it-IT" sz="2400" dirty="0" smtClean="0">
                <a:solidFill>
                  <a:schemeClr val="tx1"/>
                </a:solidFill>
              </a:rPr>
              <a:t>(senza trascurare le </a:t>
            </a:r>
            <a:r>
              <a:rPr lang="it-IT" sz="2400" dirty="0">
                <a:solidFill>
                  <a:schemeClr val="tx1"/>
                </a:solidFill>
              </a:rPr>
              <a:t>difficoltà oggettive </a:t>
            </a:r>
            <a:r>
              <a:rPr lang="it-IT" sz="2400" dirty="0" smtClean="0">
                <a:solidFill>
                  <a:schemeClr val="tx1"/>
                </a:solidFill>
              </a:rPr>
              <a:t>quali mancanza di strumentazione, assenza  di collegamento, o  </a:t>
            </a:r>
            <a:r>
              <a:rPr lang="it-IT" sz="2400" dirty="0">
                <a:solidFill>
                  <a:schemeClr val="tx1"/>
                </a:solidFill>
              </a:rPr>
              <a:t>soggettive </a:t>
            </a:r>
            <a:r>
              <a:rPr lang="it-IT" sz="2400" dirty="0" smtClean="0">
                <a:solidFill>
                  <a:schemeClr val="tx1"/>
                </a:solidFill>
              </a:rPr>
              <a:t>(BES), e dei livelli di partenza dei singoli  alunni)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- Ricorso alle   rubriche  quali strumenti </a:t>
            </a:r>
            <a:r>
              <a:rPr lang="it-IT" sz="2400" dirty="0">
                <a:solidFill>
                  <a:schemeClr val="tx1"/>
                </a:solidFill>
              </a:rPr>
              <a:t>che </a:t>
            </a:r>
            <a:r>
              <a:rPr lang="it-IT" sz="2400" dirty="0" smtClean="0">
                <a:solidFill>
                  <a:schemeClr val="tx1"/>
                </a:solidFill>
              </a:rPr>
              <a:t>consentono  </a:t>
            </a:r>
            <a:r>
              <a:rPr lang="it-IT" sz="2400" dirty="0">
                <a:solidFill>
                  <a:schemeClr val="tx1"/>
                </a:solidFill>
              </a:rPr>
              <a:t>di valutare il grado di </a:t>
            </a:r>
            <a:r>
              <a:rPr lang="it-IT" sz="2400" dirty="0" smtClean="0">
                <a:solidFill>
                  <a:schemeClr val="tx1"/>
                </a:solidFill>
              </a:rPr>
              <a:t>competenza </a:t>
            </a:r>
            <a:r>
              <a:rPr lang="it-IT" sz="2400" dirty="0">
                <a:solidFill>
                  <a:schemeClr val="tx1"/>
                </a:solidFill>
              </a:rPr>
              <a:t>documentando con descrizioni il livello di autonomia e responsabilità̀ con il quale ognuno utilizza gli apprendimenti (conoscenze e abilità) nei diversi contesti e condizioni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it-IT" sz="21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41</a:t>
            </a:fld>
            <a:endParaRPr lang="it-IT"/>
          </a:p>
        </p:txBody>
      </p:sp>
      <p:pic>
        <p:nvPicPr>
          <p:cNvPr id="7" name="Immagine 6" descr="Immagine che contiene disegnando, rosso, segnale&#10;&#10;Descrizione generata automaticamente">
            <a:extLst>
              <a:ext uri="{FF2B5EF4-FFF2-40B4-BE49-F238E27FC236}">
                <a16:creationId xmlns="" xmlns:a16="http://schemas.microsoft.com/office/drawing/2014/main" id="{640E585F-55F3-49B0-98D6-649C1FB9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20688"/>
            <a:ext cx="1296144" cy="543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-</a:t>
            </a:r>
            <a:r>
              <a:rPr lang="it-IT" dirty="0" smtClean="0"/>
              <a:t>Aiutano  </a:t>
            </a:r>
            <a:r>
              <a:rPr lang="it-IT" dirty="0"/>
              <a:t>sia gli studenti </a:t>
            </a:r>
            <a:r>
              <a:rPr lang="it-IT" dirty="0" smtClean="0"/>
              <a:t> a orientarsi nel processo di apprendimento </a:t>
            </a:r>
            <a:r>
              <a:rPr lang="it-IT" dirty="0"/>
              <a:t>sia gli insegnanti nell’organizzare </a:t>
            </a:r>
            <a:r>
              <a:rPr lang="it-IT" dirty="0" smtClean="0"/>
              <a:t>con efficienza e trasparenza il lavoro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Consentono </a:t>
            </a:r>
          </a:p>
          <a:p>
            <a:pPr marL="0" indent="0">
              <a:buNone/>
            </a:pPr>
            <a:r>
              <a:rPr lang="it-IT" dirty="0" smtClean="0"/>
              <a:t>-»</a:t>
            </a:r>
            <a:r>
              <a:rPr lang="it-IT" i="1" dirty="0" smtClean="0"/>
              <a:t>di  i</a:t>
            </a:r>
            <a:r>
              <a:rPr lang="it-IT" b="1" i="1" dirty="0" smtClean="0"/>
              <a:t>ndividuare </a:t>
            </a:r>
            <a:r>
              <a:rPr lang="it-IT" b="1" i="1" dirty="0"/>
              <a:t>i traguardi di apprendimento in modo condiviso</a:t>
            </a:r>
            <a:r>
              <a:rPr lang="it-IT" i="1" dirty="0"/>
              <a:t>, stimolando l’equipe dei docenti al confronto interdisciplinare;</a:t>
            </a:r>
          </a:p>
          <a:p>
            <a:pPr marL="0" indent="0">
              <a:buNone/>
            </a:pPr>
            <a:r>
              <a:rPr lang="it-IT" b="1" i="1" dirty="0" smtClean="0"/>
              <a:t>-di valutare </a:t>
            </a:r>
            <a:r>
              <a:rPr lang="it-IT" b="1" i="1" dirty="0"/>
              <a:t>le acquisizioni </a:t>
            </a:r>
            <a:r>
              <a:rPr lang="it-IT" i="1" dirty="0"/>
              <a:t>degli allievi</a:t>
            </a:r>
            <a:r>
              <a:rPr lang="it-IT" i="1" dirty="0" smtClean="0"/>
              <a:t>;</a:t>
            </a:r>
            <a:r>
              <a:rPr lang="it-IT" i="1" dirty="0"/>
              <a:t> </a:t>
            </a:r>
          </a:p>
          <a:p>
            <a:pPr marL="0" indent="0">
              <a:buNone/>
            </a:pPr>
            <a:r>
              <a:rPr lang="it-IT" b="1" i="1" dirty="0" smtClean="0"/>
              <a:t>-di rielaborare </a:t>
            </a:r>
            <a:r>
              <a:rPr lang="it-IT" b="1" i="1" dirty="0"/>
              <a:t>obiettivi e percorsi </a:t>
            </a:r>
            <a:r>
              <a:rPr lang="it-IT" i="1" dirty="0"/>
              <a:t>di apprendimento anche in vista di riprogettazioni </a:t>
            </a:r>
            <a:r>
              <a:rPr lang="it-IT" i="1" dirty="0" smtClean="0"/>
              <a:t>future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9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0405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Rubriche per valutare la competenza…</a:t>
            </a:r>
            <a:endParaRPr lang="it-IT" sz="1800" dirty="0"/>
          </a:p>
          <a:p>
            <a:pPr marL="0" indent="0">
              <a:buNone/>
            </a:pPr>
            <a:r>
              <a:rPr lang="it-IT" dirty="0"/>
              <a:t> </a:t>
            </a:r>
            <a:endParaRPr lang="it-IT" sz="4400" dirty="0"/>
          </a:p>
          <a:p>
            <a:pPr lvl="1"/>
            <a:r>
              <a:rPr lang="it-IT" sz="3200" dirty="0" smtClean="0"/>
              <a:t>Criteri</a:t>
            </a:r>
            <a:r>
              <a:rPr lang="it-IT" dirty="0"/>
              <a:t>: </a:t>
            </a:r>
            <a:r>
              <a:rPr lang="it-IT" dirty="0" smtClean="0"/>
              <a:t>parametri in base ai quali si valuta la prestazione</a:t>
            </a:r>
          </a:p>
          <a:p>
            <a:pPr lvl="1"/>
            <a:endParaRPr lang="it-IT" sz="1600" dirty="0"/>
          </a:p>
          <a:p>
            <a:pPr lvl="1"/>
            <a:r>
              <a:rPr lang="it-IT" sz="3200" dirty="0"/>
              <a:t>Indicatori</a:t>
            </a:r>
            <a:r>
              <a:rPr lang="it-IT" dirty="0"/>
              <a:t>: </a:t>
            </a:r>
            <a:r>
              <a:rPr lang="it-IT" dirty="0" smtClean="0"/>
              <a:t>evidenze  che </a:t>
            </a:r>
            <a:r>
              <a:rPr lang="it-IT" i="1" dirty="0" smtClean="0"/>
              <a:t> </a:t>
            </a:r>
            <a:r>
              <a:rPr lang="it-IT" i="1" dirty="0"/>
              <a:t>consentono di rilevare il grado di presenza del criterio di </a:t>
            </a:r>
            <a:r>
              <a:rPr lang="it-IT" i="1" dirty="0" smtClean="0"/>
              <a:t>giudizio</a:t>
            </a:r>
            <a:endParaRPr lang="it-IT" sz="1600" dirty="0"/>
          </a:p>
          <a:p>
            <a:pPr lvl="1"/>
            <a:endParaRPr lang="it-IT" sz="1600" dirty="0"/>
          </a:p>
          <a:p>
            <a:pPr lvl="1"/>
            <a:r>
              <a:rPr lang="it-IT" sz="3200" dirty="0" smtClean="0"/>
              <a:t>Livelli </a:t>
            </a:r>
            <a:r>
              <a:rPr lang="it-IT" dirty="0" smtClean="0"/>
              <a:t>di </a:t>
            </a:r>
            <a:r>
              <a:rPr lang="it-IT" dirty="0"/>
              <a:t>competenza e gradi di </a:t>
            </a:r>
            <a:r>
              <a:rPr lang="it-IT" dirty="0" smtClean="0"/>
              <a:t>padronanza: indicano la  </a:t>
            </a:r>
            <a:r>
              <a:rPr lang="it-IT" i="1" dirty="0"/>
              <a:t>soglia di accettabilità in base a cui interpretare le evidenze </a:t>
            </a:r>
            <a:r>
              <a:rPr lang="it-IT" dirty="0"/>
              <a:t>(espressi con aggettivi o </a:t>
            </a:r>
            <a:r>
              <a:rPr lang="it-IT" dirty="0" smtClean="0"/>
              <a:t>numeri)</a:t>
            </a:r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4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it-IT" b="1" dirty="0"/>
              <a:t>Valutazione del periodo “on line”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611560" y="1340768"/>
            <a:ext cx="3168352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Congruo numero di valutazioni da aggiungere a quelle del periodo precedente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5004048" y="4185083"/>
            <a:ext cx="3168352" cy="1595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Voto finale unico per disciplina secondo i criteri deliberati collegialmente</a:t>
            </a:r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4716016" y="1340768"/>
            <a:ext cx="3168352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Recupero in itinere degli studenti con debiti al primo quadrimestre anche con assegnazione di percorsi individualizzati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395536" y="3789040"/>
            <a:ext cx="4032448" cy="2387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Valutazione del comportamento che tenga conto della </a:t>
            </a:r>
            <a:r>
              <a:rPr lang="it-IT" dirty="0" err="1" smtClean="0"/>
              <a:t>dad</a:t>
            </a:r>
            <a:r>
              <a:rPr lang="it-IT" dirty="0" smtClean="0"/>
              <a:t> (rispetto regole, rispetto tempi consegna, puntualità partecipazione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426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it-IT" sz="5000" b="1" dirty="0" smtClean="0"/>
              <a:t> </a:t>
            </a:r>
            <a:r>
              <a:rPr lang="it-IT" sz="4500" b="1" dirty="0" smtClean="0"/>
              <a:t>Esempi di elementi dei quali tener conto:</a:t>
            </a:r>
          </a:p>
          <a:p>
            <a:pPr marL="0" lvl="0" indent="0" algn="ctr">
              <a:buNone/>
            </a:pPr>
            <a:r>
              <a:rPr lang="it-IT" sz="4500" b="1" dirty="0" smtClean="0"/>
              <a:t>Capacità di:</a:t>
            </a:r>
          </a:p>
          <a:p>
            <a:pPr marL="0" lvl="0" indent="0">
              <a:buNone/>
            </a:pPr>
            <a:endParaRPr lang="it-IT" sz="4500" dirty="0" smtClean="0"/>
          </a:p>
          <a:p>
            <a:pPr lvl="1" algn="just"/>
            <a:r>
              <a:rPr lang="it-IT" sz="5000" dirty="0" smtClean="0"/>
              <a:t> correlare conoscenze appartenenti ad ambiti diversi</a:t>
            </a:r>
          </a:p>
          <a:p>
            <a:pPr lvl="1" algn="just"/>
            <a:r>
              <a:rPr lang="it-IT" sz="5000" dirty="0"/>
              <a:t>ricercare e utilizzare fonti diverse</a:t>
            </a:r>
          </a:p>
          <a:p>
            <a:pPr lvl="1" algn="just"/>
            <a:r>
              <a:rPr lang="it-IT" sz="5000" dirty="0"/>
              <a:t> creare </a:t>
            </a:r>
            <a:r>
              <a:rPr lang="it-IT" sz="5000" dirty="0" smtClean="0"/>
              <a:t>collegamenti</a:t>
            </a:r>
          </a:p>
          <a:p>
            <a:pPr lvl="1" algn="just"/>
            <a:r>
              <a:rPr lang="it-IT" sz="5000" b="1" dirty="0" smtClean="0"/>
              <a:t> </a:t>
            </a:r>
            <a:r>
              <a:rPr lang="it-IT" sz="5000" dirty="0" smtClean="0"/>
              <a:t>riflettere sul proprio stile di apprendimento</a:t>
            </a:r>
          </a:p>
          <a:p>
            <a:pPr lvl="1" algn="just"/>
            <a:r>
              <a:rPr lang="it-IT" sz="5000" dirty="0" smtClean="0"/>
              <a:t>utilizzare apposite  strategie di studio ( </a:t>
            </a:r>
            <a:r>
              <a:rPr lang="it-IT" sz="5000" dirty="0" err="1" smtClean="0"/>
              <a:t>scalette,schemi</a:t>
            </a:r>
            <a:r>
              <a:rPr lang="it-IT" sz="5000" dirty="0" smtClean="0"/>
              <a:t>, mappe)</a:t>
            </a:r>
          </a:p>
          <a:p>
            <a:pPr lvl="1" algn="just"/>
            <a:r>
              <a:rPr lang="it-IT" sz="5000" dirty="0" err="1" smtClean="0"/>
              <a:t>autovalutarsi</a:t>
            </a:r>
            <a:endParaRPr lang="it-IT" sz="5000" dirty="0" smtClean="0"/>
          </a:p>
          <a:p>
            <a:pPr lvl="1" algn="just"/>
            <a:r>
              <a:rPr lang="it-IT" sz="5000" dirty="0" smtClean="0"/>
              <a:t>porsi degli obiettivi</a:t>
            </a:r>
          </a:p>
          <a:p>
            <a:pPr lvl="1" algn="just"/>
            <a:r>
              <a:rPr lang="it-IT" sz="5000" dirty="0" smtClean="0"/>
              <a:t> gestire spazi e tempi</a:t>
            </a:r>
          </a:p>
          <a:p>
            <a:pPr lvl="1" algn="just"/>
            <a:r>
              <a:rPr lang="it-IT" sz="5000" dirty="0" smtClean="0"/>
              <a:t> affrontare compiti impegnativi</a:t>
            </a:r>
          </a:p>
          <a:p>
            <a:pPr lvl="1" algn="just"/>
            <a:r>
              <a:rPr lang="it-IT" sz="5000" dirty="0" smtClean="0"/>
              <a:t>mantenere attenzione e concentrazione</a:t>
            </a:r>
          </a:p>
          <a:p>
            <a:pPr lvl="1" algn="just"/>
            <a:r>
              <a:rPr lang="it-IT" sz="5000" dirty="0" smtClean="0"/>
              <a:t>organizzare il lavoro rispettando i tempi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42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692696"/>
            <a:ext cx="7848872" cy="561662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457200" lvl="1" indent="0" algn="just">
              <a:buNone/>
            </a:pPr>
            <a:r>
              <a:rPr lang="it-IT" sz="5000" b="1" dirty="0" smtClean="0"/>
              <a:t>E ancora…</a:t>
            </a:r>
          </a:p>
          <a:p>
            <a:pPr marL="457200" lvl="1" indent="0" algn="just">
              <a:buNone/>
            </a:pPr>
            <a:endParaRPr lang="it-IT" sz="5000" b="1" dirty="0" smtClean="0"/>
          </a:p>
          <a:p>
            <a:pPr lvl="1" algn="just"/>
            <a:r>
              <a:rPr lang="it-IT" sz="5000" b="1" dirty="0" smtClean="0"/>
              <a:t> </a:t>
            </a:r>
            <a:r>
              <a:rPr lang="it-IT" sz="5500" dirty="0"/>
              <a:t>Spirito di collaborazione con i compagni nello svolgimento delle consegne</a:t>
            </a:r>
          </a:p>
          <a:p>
            <a:pPr lvl="1" algn="just"/>
            <a:r>
              <a:rPr lang="it-IT" sz="5500" dirty="0"/>
              <a:t>Senso di responsabilità e l’impegno</a:t>
            </a:r>
          </a:p>
          <a:p>
            <a:pPr lvl="1" algn="just"/>
            <a:r>
              <a:rPr lang="it-IT" sz="5500" dirty="0"/>
              <a:t>Motivazione</a:t>
            </a:r>
          </a:p>
          <a:p>
            <a:pPr lvl="1" algn="just"/>
            <a:r>
              <a:rPr lang="it-IT" sz="5500" dirty="0"/>
              <a:t>Interesse</a:t>
            </a:r>
          </a:p>
          <a:p>
            <a:pPr lvl="1" algn="just"/>
            <a:r>
              <a:rPr lang="it-IT" sz="5500" dirty="0"/>
              <a:t>Autonomia nel lavoro</a:t>
            </a:r>
          </a:p>
          <a:p>
            <a:pPr lvl="1" algn="just"/>
            <a:r>
              <a:rPr lang="it-IT" sz="5500" dirty="0"/>
              <a:t>Presenza regolare</a:t>
            </a:r>
          </a:p>
          <a:p>
            <a:pPr lvl="1" algn="just"/>
            <a:r>
              <a:rPr lang="it-IT" sz="5500" dirty="0"/>
              <a:t>Partecipazione attiva</a:t>
            </a:r>
          </a:p>
          <a:p>
            <a:pPr lvl="1" algn="just"/>
            <a:r>
              <a:rPr lang="it-IT" sz="5500" dirty="0"/>
              <a:t>Confronto con i </a:t>
            </a:r>
            <a:r>
              <a:rPr lang="it-IT" sz="5500" dirty="0" smtClean="0"/>
              <a:t>pari</a:t>
            </a:r>
          </a:p>
          <a:p>
            <a:pPr lvl="1" algn="just"/>
            <a:r>
              <a:rPr lang="it-IT" sz="5500" dirty="0" smtClean="0"/>
              <a:t>  </a:t>
            </a:r>
            <a:r>
              <a:rPr lang="it-IT" sz="5500" dirty="0"/>
              <a:t>Puntualità e la regolarità nella consegna degli elaborati richiesti</a:t>
            </a:r>
          </a:p>
          <a:p>
            <a:pPr lvl="1" algn="just"/>
            <a:r>
              <a:rPr lang="it-IT" sz="5500" dirty="0"/>
              <a:t>Cura nell’esecuzione</a:t>
            </a:r>
          </a:p>
          <a:p>
            <a:pPr lvl="1" algn="just"/>
            <a:r>
              <a:rPr lang="it-IT" sz="5500" dirty="0"/>
              <a:t>Interazione nelle attività sincrone e asincrone </a:t>
            </a:r>
          </a:p>
          <a:p>
            <a:pPr lvl="1" algn="just"/>
            <a:r>
              <a:rPr lang="it-IT" sz="5500" dirty="0"/>
              <a:t>Rispetto delle regole </a:t>
            </a:r>
          </a:p>
          <a:p>
            <a:pPr lvl="1" algn="just"/>
            <a:r>
              <a:rPr lang="it-IT" sz="5500" dirty="0"/>
              <a:t>Comportamenti adeguati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4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t-IT" b="1" dirty="0" smtClean="0"/>
              <a:t>La </a:t>
            </a:r>
            <a:r>
              <a:rPr lang="it-IT" b="1" dirty="0"/>
              <a:t>Valutazione degli alunni </a:t>
            </a:r>
            <a:r>
              <a:rPr lang="it-IT" b="1" dirty="0" smtClean="0"/>
              <a:t>DA , DSA, BES</a:t>
            </a:r>
          </a:p>
          <a:p>
            <a:pPr marL="0" indent="0">
              <a:buNone/>
            </a:pPr>
            <a:r>
              <a:rPr lang="it-IT" b="1" dirty="0"/>
              <a:t> </a:t>
            </a:r>
            <a:endParaRPr lang="it-IT" b="1" dirty="0" smtClean="0"/>
          </a:p>
          <a:p>
            <a:r>
              <a:rPr lang="it-IT" b="1" dirty="0" smtClean="0"/>
              <a:t> V</a:t>
            </a:r>
            <a:r>
              <a:rPr lang="it-IT" dirty="0" smtClean="0"/>
              <a:t>alutazione    alunni DA  - modalità  concordate tra docenti di sostegno e di classe  tenendo conto dei piani predisposti  </a:t>
            </a:r>
          </a:p>
          <a:p>
            <a:r>
              <a:rPr lang="it-IT" dirty="0" smtClean="0"/>
              <a:t>Revisione PEI </a:t>
            </a:r>
            <a:r>
              <a:rPr lang="it-IT" dirty="0"/>
              <a:t>e </a:t>
            </a:r>
            <a:r>
              <a:rPr lang="it-IT" dirty="0" err="1"/>
              <a:t>PdP</a:t>
            </a:r>
            <a:r>
              <a:rPr lang="it-IT" dirty="0"/>
              <a:t> </a:t>
            </a:r>
            <a:r>
              <a:rPr lang="it-IT" dirty="0" smtClean="0"/>
              <a:t> anche </a:t>
            </a:r>
            <a:r>
              <a:rPr lang="it-IT" dirty="0"/>
              <a:t>con riferimento alle modalità e agli strumenti di valutazione. 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Con la DAD occorre ancor di più valutare il </a:t>
            </a:r>
            <a:r>
              <a:rPr lang="it-IT" b="1" dirty="0" smtClean="0"/>
              <a:t>processo </a:t>
            </a:r>
            <a:r>
              <a:rPr lang="it-IT" dirty="0" smtClean="0"/>
              <a:t>di apprendimento tenendo conto del profitto ma soprattutto di criteri quali</a:t>
            </a:r>
          </a:p>
          <a:p>
            <a:pPr lvl="1"/>
            <a:r>
              <a:rPr lang="it-IT" dirty="0" smtClean="0"/>
              <a:t>Il progresso  </a:t>
            </a:r>
            <a:r>
              <a:rPr lang="it-IT" dirty="0"/>
              <a:t>rispetto ai livelli di </a:t>
            </a:r>
            <a:r>
              <a:rPr lang="it-IT" dirty="0" smtClean="0"/>
              <a:t>partenza</a:t>
            </a:r>
            <a:endParaRPr lang="it-IT" dirty="0"/>
          </a:p>
          <a:p>
            <a:pPr lvl="1"/>
            <a:r>
              <a:rPr lang="it-IT" dirty="0" smtClean="0"/>
              <a:t>il comportamento</a:t>
            </a:r>
          </a:p>
          <a:p>
            <a:pPr lvl="1"/>
            <a:r>
              <a:rPr lang="it-IT" dirty="0" smtClean="0"/>
              <a:t> il coinvolgimento mostrato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Anche col ricorso a  colloqui orali, ove possibile, e a </a:t>
            </a:r>
            <a:r>
              <a:rPr lang="it-IT" dirty="0"/>
              <a:t>piccoli gruppi.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80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migliorare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Annalisa Frigenti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Eliminare disparità tra i CDC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Indagare le motivazioni degli alunni che non partecipano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Coinvolgere </a:t>
            </a:r>
            <a:r>
              <a:rPr lang="it-IT" dirty="0" err="1" smtClean="0">
                <a:solidFill>
                  <a:schemeClr val="tx1"/>
                </a:solidFill>
              </a:rPr>
              <a:t>bes</a:t>
            </a:r>
            <a:r>
              <a:rPr lang="it-IT" dirty="0" smtClean="0">
                <a:solidFill>
                  <a:schemeClr val="tx1"/>
                </a:solidFill>
              </a:rPr>
              <a:t>, </a:t>
            </a:r>
            <a:r>
              <a:rPr lang="it-IT" dirty="0" err="1" smtClean="0">
                <a:solidFill>
                  <a:schemeClr val="tx1"/>
                </a:solidFill>
              </a:rPr>
              <a:t>dsa</a:t>
            </a:r>
            <a:r>
              <a:rPr lang="it-IT" dirty="0" smtClean="0">
                <a:solidFill>
                  <a:schemeClr val="tx1"/>
                </a:solidFill>
              </a:rPr>
              <a:t> e da nei gruppi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Utilizzare (ove possibile e se non richiesto dalla specificità della materia) piattaforme uniche per tutto l’istituto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Coinvolgere animatore digitale e team digitali per la </a:t>
            </a:r>
            <a:r>
              <a:rPr lang="it-IT" b="1" dirty="0" smtClean="0">
                <a:solidFill>
                  <a:schemeClr val="tx1"/>
                </a:solidFill>
              </a:rPr>
              <a:t>formazione del personale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Programmare e valutare per competenze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8B9AA7C6-5E5A-498E-A6DF-A943376E09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1E140AE-0ABF-47C8-BF32-7D2F0CF2BA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BC4F608-B4B8-48C3-9572-C0F061B1CD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0501" y="188641"/>
            <a:ext cx="6793787" cy="970695"/>
          </a:xfrm>
        </p:spPr>
        <p:txBody>
          <a:bodyPr anchor="ctr">
            <a:normAutofit/>
          </a:bodyPr>
          <a:lstStyle/>
          <a:p>
            <a:r>
              <a:rPr lang="it-IT" sz="4500" dirty="0"/>
              <a:t>Il </a:t>
            </a:r>
            <a:r>
              <a:rPr lang="it-IT" sz="4500" dirty="0" smtClean="0"/>
              <a:t>futuro…</a:t>
            </a:r>
            <a:endParaRPr lang="it-IT" sz="4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710" y="631767"/>
            <a:ext cx="8193100" cy="528874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CA" sz="1700" dirty="0" smtClean="0"/>
          </a:p>
          <a:p>
            <a:endParaRPr lang="it-IT" sz="1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140381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49</a:t>
            </a:fld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4037348" y="2858527"/>
            <a:ext cx="386332" cy="406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107504" y="378904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Conoscere meglio lo studente</a:t>
            </a:r>
            <a:endParaRPr lang="it-IT" dirty="0"/>
          </a:p>
        </p:txBody>
      </p:sp>
      <p:sp>
        <p:nvSpPr>
          <p:cNvPr id="15" name="Ovale 14"/>
          <p:cNvSpPr/>
          <p:nvPr/>
        </p:nvSpPr>
        <p:spPr>
          <a:xfrm>
            <a:off x="6450327" y="3764236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Ottenere prestazioni più elevate</a:t>
            </a:r>
            <a:endParaRPr lang="it-IT" dirty="0"/>
          </a:p>
        </p:txBody>
      </p:sp>
      <p:sp>
        <p:nvSpPr>
          <p:cNvPr id="17" name="Ovale 16"/>
          <p:cNvSpPr/>
          <p:nvPr/>
        </p:nvSpPr>
        <p:spPr>
          <a:xfrm>
            <a:off x="4037348" y="3811213"/>
            <a:ext cx="2137382" cy="17104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Far utilizzare a ciascuno il proprio stile di apprendimento</a:t>
            </a:r>
            <a:endParaRPr lang="it-IT" sz="1600" dirty="0"/>
          </a:p>
        </p:txBody>
      </p:sp>
      <p:sp>
        <p:nvSpPr>
          <p:cNvPr id="19" name="Ovale 18"/>
          <p:cNvSpPr/>
          <p:nvPr/>
        </p:nvSpPr>
        <p:spPr>
          <a:xfrm>
            <a:off x="2082993" y="378904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Avere più parametri di giudizio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51520" y="1556792"/>
            <a:ext cx="3366499" cy="954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Metodologie didattiche innovative e didattica per competenza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4886220" y="1412777"/>
            <a:ext cx="3366499" cy="1098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Valutazione autentica</a:t>
            </a:r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>
            <a:off x="3741310" y="1791653"/>
            <a:ext cx="978408" cy="4846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2600" y="1782981"/>
            <a:ext cx="8178799" cy="439398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it-IT" sz="1700" dirty="0"/>
          </a:p>
          <a:p>
            <a:pPr fontAlgn="base"/>
            <a:r>
              <a:rPr lang="it-IT" sz="1700" dirty="0"/>
              <a:t>Grandissimi sforzi organizzativi</a:t>
            </a:r>
          </a:p>
          <a:p>
            <a:pPr fontAlgn="base"/>
            <a:r>
              <a:rPr lang="it-IT" sz="1700" dirty="0"/>
              <a:t>Problematiche per i ragazzi esclusi</a:t>
            </a:r>
          </a:p>
          <a:p>
            <a:pPr fontAlgn="base"/>
            <a:r>
              <a:rPr lang="it-IT" sz="1700" dirty="0"/>
              <a:t>Fondi del MI</a:t>
            </a:r>
          </a:p>
          <a:p>
            <a:pPr fontAlgn="base"/>
            <a:r>
              <a:rPr lang="it-IT" sz="1700" dirty="0"/>
              <a:t>Distribuzione di strumenti a chi non ne aveva</a:t>
            </a:r>
          </a:p>
          <a:p>
            <a:pPr fontAlgn="base"/>
            <a:r>
              <a:rPr lang="it-IT" sz="1700" dirty="0"/>
              <a:t>Utilizzo delle nuove tecnologie in una pluralità di modi differenti al fine di raggiungere tutti gli alunni (registri elettronici, chat, piattaforme…)</a:t>
            </a:r>
          </a:p>
          <a:p>
            <a:pPr fontAlgn="base"/>
            <a:r>
              <a:rPr lang="it-IT" sz="1700" dirty="0"/>
              <a:t>Formazione docenti</a:t>
            </a:r>
          </a:p>
          <a:p>
            <a:pPr fontAlgn="base"/>
            <a:endParaRPr lang="it-IT" sz="1700" dirty="0"/>
          </a:p>
          <a:p>
            <a:pPr marL="0" indent="0" fontAlgn="base">
              <a:buNone/>
            </a:pPr>
            <a:endParaRPr lang="it-IT" sz="1700" dirty="0"/>
          </a:p>
          <a:p>
            <a:pPr fontAlgn="base"/>
            <a:endParaRPr lang="it-IT" sz="1700" dirty="0"/>
          </a:p>
          <a:p>
            <a:pPr marL="0" indent="0" fontAlgn="base">
              <a:buNone/>
            </a:pPr>
            <a:r>
              <a:rPr lang="it-IT" sz="1700" dirty="0"/>
              <a:t>Garanzia della continuità educativa  nell’emergenza</a:t>
            </a:r>
          </a:p>
          <a:p>
            <a:pPr marL="0" indent="0" fontAlgn="base">
              <a:buNone/>
            </a:pPr>
            <a:r>
              <a:rPr lang="it-IT" sz="1700" dirty="0"/>
              <a:t>Presenza e  supporto a alunni e famiglie in un momento particolarmente delicato. </a:t>
            </a:r>
          </a:p>
          <a:p>
            <a:pPr fontAlgn="base"/>
            <a:endParaRPr lang="it-IT" sz="1700" dirty="0"/>
          </a:p>
          <a:p>
            <a:pPr marL="0" indent="0" fontAlgn="base">
              <a:buNone/>
            </a:pPr>
            <a:endParaRPr lang="it-IT" sz="1700" dirty="0"/>
          </a:p>
          <a:p>
            <a:pPr fontAlgn="base"/>
            <a:endParaRPr lang="it-IT" sz="1700" dirty="0"/>
          </a:p>
          <a:p>
            <a:endParaRPr lang="it-IT" sz="1700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5</a:t>
            </a:fld>
            <a:endParaRPr lang="it-IT"/>
          </a:p>
        </p:txBody>
      </p:sp>
      <p:sp>
        <p:nvSpPr>
          <p:cNvPr id="2" name="Freccia in giù 1"/>
          <p:cNvSpPr/>
          <p:nvPr/>
        </p:nvSpPr>
        <p:spPr>
          <a:xfrm>
            <a:off x="2976998" y="4286508"/>
            <a:ext cx="242316" cy="629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F1752D06-9DAA-40E5-834E-468CC71C6C45}"/>
              </a:ext>
            </a:extLst>
          </p:cNvPr>
          <p:cNvSpPr/>
          <p:nvPr/>
        </p:nvSpPr>
        <p:spPr>
          <a:xfrm>
            <a:off x="3889882" y="496371"/>
            <a:ext cx="689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it-IT" b="1" dirty="0"/>
              <a:t>I fase</a:t>
            </a:r>
          </a:p>
        </p:txBody>
      </p:sp>
    </p:spTree>
    <p:extLst>
      <p:ext uri="{BB962C8B-B14F-4D97-AF65-F5344CB8AC3E}">
        <p14:creationId xmlns:p14="http://schemas.microsoft.com/office/powerpoint/2010/main" val="33772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2">
            <a:extLst>
              <a:ext uri="{FF2B5EF4-FFF2-40B4-BE49-F238E27FC236}">
                <a16:creationId xmlns="" xmlns:a16="http://schemas.microsoft.com/office/drawing/2014/main" id="{3756B343-807D-456E-AA26-80E96B75D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4">
            <a:extLst>
              <a:ext uri="{FF2B5EF4-FFF2-40B4-BE49-F238E27FC236}">
                <a16:creationId xmlns="" xmlns:a16="http://schemas.microsoft.com/office/drawing/2014/main" id="{08980754-6F4B-43C9-B9BE-127B6BED65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4067227" y="1694387"/>
            <a:ext cx="740664" cy="88751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6">
            <a:extLst>
              <a:ext uri="{FF2B5EF4-FFF2-40B4-BE49-F238E27FC236}">
                <a16:creationId xmlns="" xmlns:a16="http://schemas.microsoft.com/office/drawing/2014/main" id="{2C1BBA94-3F40-40AA-8BB9-E69E25E537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2675" y="354959"/>
            <a:ext cx="4638730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 descr="Immagine che contiene computer&#10;&#10;Descrizione generata automaticamente">
            <a:extLst>
              <a:ext uri="{FF2B5EF4-FFF2-40B4-BE49-F238E27FC236}">
                <a16:creationId xmlns="" xmlns:a16="http://schemas.microsoft.com/office/drawing/2014/main" id="{62069491-5C42-4459-B224-02F9923AC1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84" r="18459" b="1"/>
          <a:stretch/>
        </p:blipFill>
        <p:spPr>
          <a:xfrm>
            <a:off x="432183" y="650494"/>
            <a:ext cx="4221013" cy="5324142"/>
          </a:xfrm>
          <a:prstGeom prst="rect">
            <a:avLst/>
          </a:prstGeom>
        </p:spPr>
      </p:pic>
      <p:sp>
        <p:nvSpPr>
          <p:cNvPr id="38" name="Rectangle 28">
            <a:extLst>
              <a:ext uri="{FF2B5EF4-FFF2-40B4-BE49-F238E27FC236}">
                <a16:creationId xmlns="" xmlns:a16="http://schemas.microsoft.com/office/drawing/2014/main" id="{169CC832-2974-4E8D-90ED-3E2941BA73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5458339" y="1944913"/>
            <a:ext cx="30175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29259" y="2031101"/>
            <a:ext cx="3212238" cy="351194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1600" dirty="0"/>
              <a:t>E chissà che il coronavirus non ci abbia finalmente catapultato verso una scuola migliore nella quale integrare sapientemente la didattica a distanza con l’indispensabile didattica in presenza al fine di aumentare la </a:t>
            </a:r>
            <a:r>
              <a:rPr lang="it-IT" sz="1600" b="1" dirty="0"/>
              <a:t>partecipazione, la motivazione, la cooperazione,  promuovendo lo sviluppo di un pensiero divergente e delle competenze trasversali</a:t>
            </a:r>
            <a:r>
              <a:rPr lang="it-IT" sz="1600" dirty="0"/>
              <a:t> necessarie ad  inserirsi efficacemente nella società e nei contesti lavorativi in continuo </a:t>
            </a:r>
            <a:r>
              <a:rPr lang="it-IT" sz="1600" dirty="0" smtClean="0"/>
              <a:t>mutamento</a:t>
            </a:r>
            <a:endParaRPr lang="it-IT" sz="1600" dirty="0"/>
          </a:p>
          <a:p>
            <a:pPr>
              <a:lnSpc>
                <a:spcPct val="90000"/>
              </a:lnSpc>
            </a:pPr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50</a:t>
            </a:fld>
            <a:endParaRPr lang="it-IT"/>
          </a:p>
        </p:txBody>
      </p:sp>
      <p:sp>
        <p:nvSpPr>
          <p:cNvPr id="39" name="Rectangle 30">
            <a:extLst>
              <a:ext uri="{FF2B5EF4-FFF2-40B4-BE49-F238E27FC236}">
                <a16:creationId xmlns="" xmlns:a16="http://schemas.microsoft.com/office/drawing/2014/main" id="{55222F96-971A-4F90-B841-6BAB416C7A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8665301" y="6072626"/>
            <a:ext cx="740664" cy="11559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="" xmlns:a16="http://schemas.microsoft.com/office/drawing/2014/main" id="{49AE1604-BB93-4F6D-94D6-F2A6021FC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A9270323-9616-4384-857D-E86B78272E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rot="5400000">
            <a:off x="-2487838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8A3838D5-9565-4601-BAC3-D1B5BDB803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3349A4B8-3246-4579-922E-FE1155C7F0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BC4F608-B4B8-48C3-9572-C0F061B1CD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4646" y="517897"/>
            <a:ext cx="8333796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 descr="Immagine che contiene disegnando&#10;&#10;Descrizione generata automaticamente">
            <a:extLst>
              <a:ext uri="{FF2B5EF4-FFF2-40B4-BE49-F238E27FC236}">
                <a16:creationId xmlns="" xmlns:a16="http://schemas.microsoft.com/office/drawing/2014/main" id="{D03D6488-2A01-4247-A7F6-67136AD70D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8" r="29088" b="1"/>
          <a:stretch/>
        </p:blipFill>
        <p:spPr>
          <a:xfrm>
            <a:off x="685800" y="847827"/>
            <a:ext cx="3696824" cy="528998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382A32C-5B0C-4B1C-A074-76C6DBCC9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4975782" y="2188548"/>
            <a:ext cx="329184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46421" y="2508105"/>
            <a:ext cx="3532008" cy="36324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700" dirty="0" smtClean="0"/>
              <a:t>Senza dimenticare la scommessa professionale di un buon docente….</a:t>
            </a:r>
          </a:p>
          <a:p>
            <a:pPr marL="0" indent="0">
              <a:buNone/>
            </a:pPr>
            <a:endParaRPr lang="it-IT" sz="1700" dirty="0"/>
          </a:p>
          <a:p>
            <a:endParaRPr lang="it-IT" sz="1700" dirty="0"/>
          </a:p>
          <a:p>
            <a:endParaRPr lang="it-IT" sz="1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23">
            <a:extLst>
              <a:ext uri="{FF2B5EF4-FFF2-40B4-BE49-F238E27FC236}">
                <a16:creationId xmlns="" xmlns:a16="http://schemas.microsoft.com/office/drawing/2014/main" id="{F60FCA6E-0894-46CD-BD49-5955A51E00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23966" y="5346696"/>
            <a:ext cx="4020034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25">
            <a:extLst>
              <a:ext uri="{FF2B5EF4-FFF2-40B4-BE49-F238E27FC236}">
                <a16:creationId xmlns="" xmlns:a16="http://schemas.microsoft.com/office/drawing/2014/main" id="{E78C6E4B-A1F1-4B6C-97EC-BE997495D6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346694"/>
            <a:ext cx="5509953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008CAFFB-F36C-4127-BFA9-6EFE2FA83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1" r="-1" b="-1"/>
          <a:stretch/>
        </p:blipFill>
        <p:spPr>
          <a:xfrm>
            <a:off x="1121805" y="707482"/>
            <a:ext cx="6474531" cy="435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50991" y="601315"/>
            <a:ext cx="3006076" cy="4384342"/>
          </a:xfrm>
        </p:spPr>
        <p:txBody>
          <a:bodyPr anchor="ctr">
            <a:normAutofit/>
          </a:bodyPr>
          <a:lstStyle/>
          <a:p>
            <a:endParaRPr lang="it-IT" sz="1700" dirty="0"/>
          </a:p>
          <a:p>
            <a:endParaRPr lang="it-IT" sz="1700" dirty="0"/>
          </a:p>
          <a:p>
            <a:endParaRPr lang="it-IT" sz="1700" dirty="0"/>
          </a:p>
          <a:p>
            <a:pPr marL="0" indent="0">
              <a:buNone/>
            </a:pPr>
            <a:endParaRPr lang="it-IT" sz="17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648709" y="5532120"/>
            <a:ext cx="100835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>
                <a:solidFill>
                  <a:srgbClr val="FFFFFF">
                    <a:alpha val="80000"/>
                  </a:srgbClr>
                </a:solidFill>
              </a:rPr>
              <a:pPr>
                <a:spcAft>
                  <a:spcPts val="600"/>
                </a:spcAft>
              </a:pPr>
              <a:t>52</a:t>
            </a:fld>
            <a:endParaRPr lang="it-IT">
              <a:solidFill>
                <a:srgbClr val="FFFFFF">
                  <a:alpha val="8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650992" y="5346696"/>
            <a:ext cx="3006075" cy="1282069"/>
          </a:xfrm>
          <a:noFill/>
        </p:spPr>
        <p:txBody>
          <a:bodyPr>
            <a:noAutofit/>
          </a:bodyPr>
          <a:lstStyle/>
          <a:p>
            <a:pPr algn="r">
              <a:spcAft>
                <a:spcPts val="600"/>
              </a:spcAft>
            </a:pPr>
            <a:r>
              <a:rPr lang="it-IT" sz="4400" dirty="0">
                <a:solidFill>
                  <a:srgbClr val="FFFFFF">
                    <a:alpha val="80000"/>
                  </a:srgbClr>
                </a:solidFill>
              </a:rPr>
              <a:t>Annalisa </a:t>
            </a:r>
            <a:r>
              <a:rPr lang="it-IT" sz="4400" dirty="0" err="1">
                <a:solidFill>
                  <a:srgbClr val="FFFFFF">
                    <a:alpha val="80000"/>
                  </a:srgbClr>
                </a:solidFill>
              </a:rPr>
              <a:t>Frigenti</a:t>
            </a:r>
            <a:endParaRPr lang="it-IT" sz="4400" dirty="0">
              <a:solidFill>
                <a:srgbClr val="FFFFFF">
                  <a:alpha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it-IT" dirty="0"/>
              <a:t>II fase  </a:t>
            </a:r>
          </a:p>
          <a:p>
            <a:pPr marL="0" indent="0" algn="ctr" fontAlgn="base">
              <a:buNone/>
            </a:pPr>
            <a:r>
              <a:rPr lang="it-IT" dirty="0"/>
              <a:t> I limiti della DAD</a:t>
            </a:r>
          </a:p>
          <a:p>
            <a:pPr fontAlgn="base"/>
            <a:r>
              <a:rPr lang="it-IT" dirty="0"/>
              <a:t>Assenza della  relazione in presenza, fondamentale nel processo di insegnamento-apprendimento</a:t>
            </a:r>
          </a:p>
          <a:p>
            <a:r>
              <a:rPr lang="it-IT" dirty="0"/>
              <a:t>Necessità di partecipazione costante delle famiglie  e nuove forme di corresponsabilità educativa e didattica  per il supporto soprattutto dei ragazzi più piccoli </a:t>
            </a:r>
            <a:r>
              <a:rPr lang="it-IT" dirty="0" smtClean="0"/>
              <a:t>e più deboli</a:t>
            </a:r>
            <a:endParaRPr lang="it-IT" dirty="0"/>
          </a:p>
          <a:p>
            <a:pPr fontAlgn="base"/>
            <a:r>
              <a:rPr lang="it-IT" dirty="0" smtClean="0"/>
              <a:t>Situazioni </a:t>
            </a:r>
            <a:r>
              <a:rPr lang="it-IT" dirty="0"/>
              <a:t>di disagio e deprivazione </a:t>
            </a:r>
            <a:r>
              <a:rPr lang="it-IT" dirty="0" smtClean="0"/>
              <a:t>socio-economico-culturale  </a:t>
            </a:r>
            <a:r>
              <a:rPr lang="it-IT" dirty="0"/>
              <a:t>che rendono complesso il coinvolgimento delle famiglie e degli alunni</a:t>
            </a:r>
          </a:p>
          <a:p>
            <a:pPr fontAlgn="base"/>
            <a:r>
              <a:rPr lang="it-IT" dirty="0"/>
              <a:t>Digital divide</a:t>
            </a:r>
          </a:p>
          <a:p>
            <a:pPr fontAlgn="base"/>
            <a:r>
              <a:rPr lang="it-IT" dirty="0"/>
              <a:t>Aumento della dispersione (</a:t>
            </a:r>
            <a:r>
              <a:rPr lang="it-IT" dirty="0" smtClean="0"/>
              <a:t>BES-DSA- </a:t>
            </a:r>
            <a:r>
              <a:rPr lang="it-IT" dirty="0"/>
              <a:t>e ragazzi a rischio)</a:t>
            </a:r>
          </a:p>
          <a:p>
            <a:pPr fontAlgn="base"/>
            <a:r>
              <a:rPr lang="it-IT" dirty="0"/>
              <a:t>Età media dei docenti e difficoltà di utilizzo delle nuove tecnologie</a:t>
            </a:r>
          </a:p>
          <a:p>
            <a:pPr fontAlgn="base"/>
            <a:r>
              <a:rPr lang="it-IT" dirty="0"/>
              <a:t>Difficoltà per i docenti a dividere tempo scuola e tempo personale(altro che disconnessione</a:t>
            </a:r>
            <a:r>
              <a:rPr lang="it-IT" dirty="0" smtClean="0"/>
              <a:t>!)</a:t>
            </a:r>
          </a:p>
          <a:p>
            <a:pPr marL="0" indent="0" algn="ctr" fontAlgn="base">
              <a:buNone/>
            </a:pPr>
            <a:endParaRPr lang="it-IT" dirty="0"/>
          </a:p>
          <a:p>
            <a:pPr fontAlgn="base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3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636912"/>
            <a:ext cx="5941640" cy="3489251"/>
          </a:xfrm>
        </p:spPr>
        <p:txBody>
          <a:bodyPr>
            <a:normAutofit/>
          </a:bodyPr>
          <a:lstStyle/>
          <a:p>
            <a:pPr fontAlgn="base"/>
            <a:r>
              <a:rPr lang="it-IT" dirty="0"/>
              <a:t>Strategie e metodologie da utilizzare </a:t>
            </a:r>
          </a:p>
          <a:p>
            <a:pPr fontAlgn="base"/>
            <a:r>
              <a:rPr lang="it-IT" dirty="0"/>
              <a:t>Interventi per BES, DSA e DA</a:t>
            </a:r>
          </a:p>
          <a:p>
            <a:pPr fontAlgn="base"/>
            <a:r>
              <a:rPr lang="it-IT" dirty="0"/>
              <a:t>Tipologie  di valutazione</a:t>
            </a:r>
          </a:p>
          <a:p>
            <a:pPr fontAlgn="base"/>
            <a:endParaRPr lang="it-IT" b="1" dirty="0"/>
          </a:p>
          <a:p>
            <a:pPr marL="0" indent="0" fontAlgn="base">
              <a:buNone/>
            </a:pPr>
            <a:endParaRPr lang="it-IT" dirty="0"/>
          </a:p>
          <a:p>
            <a:endParaRPr lang="it-IT" dirty="0"/>
          </a:p>
          <a:p>
            <a:pPr fontAlgn="base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interrogativi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9D2394F4-1765-4424-9252-D8B888C5E0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5" r="11829" b="12201"/>
          <a:stretch/>
        </p:blipFill>
        <p:spPr>
          <a:xfrm>
            <a:off x="5796136" y="2213923"/>
            <a:ext cx="3197224" cy="436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2592" y="404664"/>
            <a:ext cx="8728195" cy="577229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it-IT" sz="2800" b="1" dirty="0"/>
              <a:t>La fase 3   per la </a:t>
            </a:r>
            <a:r>
              <a:rPr lang="it-IT" sz="2800" b="1" dirty="0" smtClean="0"/>
              <a:t>scuola: le opportunità</a:t>
            </a:r>
            <a:endParaRPr lang="it-IT" sz="2800" b="1" dirty="0"/>
          </a:p>
          <a:p>
            <a:pPr marL="0" indent="0">
              <a:lnSpc>
                <a:spcPct val="90000"/>
              </a:lnSpc>
              <a:buNone/>
            </a:pPr>
            <a:endParaRPr lang="it-IT" sz="1900" b="1" dirty="0" smtClean="0"/>
          </a:p>
          <a:p>
            <a:pPr marL="0" indent="0">
              <a:lnSpc>
                <a:spcPct val="90000"/>
              </a:lnSpc>
              <a:buNone/>
            </a:pPr>
            <a:endParaRPr lang="it-IT" sz="1900" b="1" dirty="0"/>
          </a:p>
          <a:p>
            <a:pPr marL="0" indent="0">
              <a:lnSpc>
                <a:spcPct val="90000"/>
              </a:lnSpc>
              <a:buNone/>
            </a:pPr>
            <a:endParaRPr lang="it-IT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600" dirty="0" smtClean="0">
                <a:solidFill>
                  <a:srgbClr val="FF0000"/>
                </a:solidFill>
              </a:rPr>
              <a:t>Straordinaria </a:t>
            </a:r>
            <a:r>
              <a:rPr lang="it-IT" sz="2600" dirty="0">
                <a:solidFill>
                  <a:srgbClr val="FF0000"/>
                </a:solidFill>
              </a:rPr>
              <a:t>opportunità  di revisione </a:t>
            </a:r>
            <a:r>
              <a:rPr lang="it-IT" sz="2600" dirty="0" smtClean="0">
                <a:solidFill>
                  <a:srgbClr val="FF0000"/>
                </a:solidFill>
              </a:rPr>
              <a:t>del  </a:t>
            </a:r>
            <a:r>
              <a:rPr lang="it-IT" sz="2600" dirty="0">
                <a:solidFill>
                  <a:srgbClr val="FF0000"/>
                </a:solidFill>
              </a:rPr>
              <a:t>sistema di formazione </a:t>
            </a:r>
            <a:endParaRPr lang="it-IT" sz="26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it-IT" sz="2600" b="1" dirty="0">
                <a:solidFill>
                  <a:srgbClr val="FF0000"/>
                </a:solidFill>
              </a:rPr>
              <a:t>D</a:t>
            </a:r>
            <a:r>
              <a:rPr lang="it-IT" sz="2600" b="1" dirty="0" smtClean="0">
                <a:solidFill>
                  <a:srgbClr val="FF0000"/>
                </a:solidFill>
              </a:rPr>
              <a:t>idattica per competenze</a:t>
            </a:r>
            <a:endParaRPr lang="it-IT" sz="2600" b="1" dirty="0" smtClean="0"/>
          </a:p>
          <a:p>
            <a:pPr marL="0" indent="0">
              <a:lnSpc>
                <a:spcPct val="90000"/>
              </a:lnSpc>
              <a:buNone/>
            </a:pPr>
            <a:endParaRPr lang="it-IT" sz="1900" b="1" dirty="0"/>
          </a:p>
          <a:p>
            <a:pPr>
              <a:lnSpc>
                <a:spcPct val="90000"/>
              </a:lnSpc>
            </a:pPr>
            <a:r>
              <a:rPr lang="it-IT" sz="2400" dirty="0"/>
              <a:t>Ripensare  il  modo di fare e di essere scuola in un contesto completamente mutato: schemi quali l’aula, le verifiche formali, la comunicazione sono superati.</a:t>
            </a:r>
          </a:p>
          <a:p>
            <a:pPr>
              <a:lnSpc>
                <a:spcPct val="90000"/>
              </a:lnSpc>
            </a:pPr>
            <a:endParaRPr lang="it-IT" sz="2400" dirty="0"/>
          </a:p>
          <a:p>
            <a:pPr fontAlgn="base">
              <a:lnSpc>
                <a:spcPct val="90000"/>
              </a:lnSpc>
            </a:pPr>
            <a:r>
              <a:rPr lang="it-IT" sz="2400" dirty="0" smtClean="0"/>
              <a:t> </a:t>
            </a:r>
            <a:r>
              <a:rPr lang="it-IT" sz="2400" dirty="0"/>
              <a:t>Dirottare le  energie verso il miglioramento dei processi di </a:t>
            </a:r>
            <a:r>
              <a:rPr lang="it-IT" sz="2400" dirty="0" smtClean="0"/>
              <a:t>insegnamento-apprendimento</a:t>
            </a:r>
            <a:endParaRPr lang="it-IT" sz="2400" dirty="0"/>
          </a:p>
          <a:p>
            <a:pPr>
              <a:lnSpc>
                <a:spcPct val="90000"/>
              </a:lnSpc>
            </a:pPr>
            <a:endParaRPr lang="it-IT" sz="2400" dirty="0"/>
          </a:p>
          <a:p>
            <a:pPr fontAlgn="base">
              <a:lnSpc>
                <a:spcPct val="90000"/>
              </a:lnSpc>
            </a:pPr>
            <a:endParaRPr lang="it-IT" sz="2400" dirty="0"/>
          </a:p>
          <a:p>
            <a:pPr>
              <a:lnSpc>
                <a:spcPct val="90000"/>
              </a:lnSpc>
            </a:pPr>
            <a:endParaRPr lang="it-IT" sz="14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 </a:t>
            </a:r>
          </a:p>
        </p:txBody>
      </p:sp>
      <p:sp>
        <p:nvSpPr>
          <p:cNvPr id="2" name="Freccia a destra 1"/>
          <p:cNvSpPr/>
          <p:nvPr/>
        </p:nvSpPr>
        <p:spPr>
          <a:xfrm>
            <a:off x="1331640" y="24311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43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6D6306C-ED4F-4AAE-B4A5-EEA6AFAD72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2600" y="1698171"/>
            <a:ext cx="2971546" cy="4516360"/>
          </a:xfrm>
        </p:spPr>
        <p:txBody>
          <a:bodyPr anchor="t">
            <a:normAutofit/>
          </a:bodyPr>
          <a:lstStyle/>
          <a:p>
            <a:r>
              <a:rPr lang="it-IT" sz="3100" dirty="0"/>
              <a:t>La nuova scuola (ma anche la vecchia!)a distanza e non…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EC5361D-F897-4856-B945-0455A365EB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25642" y="741074"/>
            <a:ext cx="687472" cy="51560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4508C0C5-2268-42B5-B3C8-4D0899E05F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0" y="0"/>
            <a:ext cx="212651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141ACBDB-38F8-4B34-8183-BD95B4E55A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7826041" y="-81546"/>
            <a:ext cx="1827638" cy="1032742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DE00DB52-3455-4E2F-867B-A6D0516E17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7909679" y="502817"/>
            <a:ext cx="645368" cy="48402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0342" y="1140112"/>
            <a:ext cx="4858884" cy="4516361"/>
          </a:xfrm>
        </p:spPr>
        <p:txBody>
          <a:bodyPr>
            <a:normAutofit/>
          </a:bodyPr>
          <a:lstStyle/>
          <a:p>
            <a:r>
              <a:rPr lang="it-IT" sz="2000" dirty="0"/>
              <a:t>Non mera trasmissione di </a:t>
            </a:r>
            <a:r>
              <a:rPr lang="it-IT" sz="2000" dirty="0" smtClean="0"/>
              <a:t>contenuti             </a:t>
            </a:r>
            <a:r>
              <a:rPr lang="it-IT" sz="2000" dirty="0" smtClean="0">
                <a:solidFill>
                  <a:srgbClr val="FF0000"/>
                </a:solidFill>
              </a:rPr>
              <a:t>Rimodulazione </a:t>
            </a:r>
            <a:r>
              <a:rPr lang="it-IT" sz="2000" dirty="0">
                <a:solidFill>
                  <a:srgbClr val="FF0000"/>
                </a:solidFill>
              </a:rPr>
              <a:t>del curricolo</a:t>
            </a:r>
          </a:p>
          <a:p>
            <a:pPr marL="0" indent="0">
              <a:buNone/>
            </a:pPr>
            <a:r>
              <a:rPr lang="it-IT" sz="2000" dirty="0" smtClean="0"/>
              <a:t>Sapere             </a:t>
            </a:r>
            <a:r>
              <a:rPr lang="it-IT" sz="2000" dirty="0" smtClean="0"/>
              <a:t>Saper </a:t>
            </a:r>
            <a:r>
              <a:rPr lang="it-IT" sz="2000" dirty="0"/>
              <a:t>fare </a:t>
            </a:r>
            <a:r>
              <a:rPr lang="it-IT" sz="2000" dirty="0" smtClean="0"/>
              <a:t>        Saper essere</a:t>
            </a:r>
            <a:endParaRPr lang="it-IT" sz="2000" dirty="0"/>
          </a:p>
          <a:p>
            <a:endParaRPr lang="it-IT" sz="1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Annalisa Frigenti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spcAft>
                  <a:spcPts val="600"/>
                </a:spcAft>
              </a:pPr>
              <a:t>9</a:t>
            </a:fld>
            <a:endParaRPr lang="it-IT"/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9E914C83-E0D8-4953-92D5-169D28CB43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86567" y="6115501"/>
            <a:ext cx="1120885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="" xmlns:a16="http://schemas.microsoft.com/office/drawing/2014/main" id="{3512E083-F550-46AF-8490-767ECFD00C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75472" y="6453143"/>
            <a:ext cx="611178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ccia a destra 16"/>
          <p:cNvSpPr/>
          <p:nvPr/>
        </p:nvSpPr>
        <p:spPr>
          <a:xfrm>
            <a:off x="4769123" y="1988840"/>
            <a:ext cx="432048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6551094" y="1977359"/>
            <a:ext cx="432048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7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3391</Words>
  <Application>Microsoft Office PowerPoint</Application>
  <PresentationFormat>Presentazione su schermo (4:3)</PresentationFormat>
  <Paragraphs>524</Paragraphs>
  <Slides>52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3" baseType="lpstr">
      <vt:lpstr>Tema di Office</vt:lpstr>
      <vt:lpstr>DAD  e Valutazione   Annalisa Frigenti   Dirigente  scolastico Ministero Istruzione</vt:lpstr>
      <vt:lpstr>Di cosa parleremo</vt:lpstr>
      <vt:lpstr>Premessa</vt:lpstr>
      <vt:lpstr>Presentazione standard di PowerPoint</vt:lpstr>
      <vt:lpstr>Presentazione standard di PowerPoint</vt:lpstr>
      <vt:lpstr>Presentazione standard di PowerPoint</vt:lpstr>
      <vt:lpstr>Gli interrogativi</vt:lpstr>
      <vt:lpstr>Presentazione standard di PowerPoint</vt:lpstr>
      <vt:lpstr>La nuova scuola (ma anche la vecchia!)a distanza e non…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Dalla dad(e)…alla valutazione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3) Le metodologie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Per migliorare</vt:lpstr>
      <vt:lpstr>Il futuro…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  e Valutazione   Dott.sa A. Frigenti Dirigente  scolastico-MI</dc:title>
  <dc:creator>Paolo Sica</dc:creator>
  <cp:lastModifiedBy>turchi</cp:lastModifiedBy>
  <cp:revision>120</cp:revision>
  <dcterms:created xsi:type="dcterms:W3CDTF">2020-05-06T18:27:29Z</dcterms:created>
  <dcterms:modified xsi:type="dcterms:W3CDTF">2020-05-21T15:36:56Z</dcterms:modified>
</cp:coreProperties>
</file>